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libri (MS)" charset="1" panose="020F0502020204030204"/>
      <p:regular r:id="rId12"/>
    </p:embeddedFont>
    <p:embeddedFont>
      <p:font typeface="Calibri (MS) Bold" charset="1" panose="020F0702030404030204"/>
      <p:regular r:id="rId13"/>
    </p:embeddedFont>
    <p:embeddedFont>
      <p:font typeface="Calibri (MS) Italics" charset="1" panose="020F05020202040A0204"/>
      <p:regular r:id="rId14"/>
    </p:embeddedFont>
    <p:embeddedFont>
      <p:font typeface="Calibri (MS) Bold Italics" charset="1" panose="020F07020304040A0204"/>
      <p:regular r:id="rId15"/>
    </p:embeddedFont>
    <p:embeddedFont>
      <p:font typeface="Calibri (MS) Light" charset="1" panose="020F0302020204030204"/>
      <p:regular r:id="rId16"/>
    </p:embeddedFont>
    <p:embeddedFont>
      <p:font typeface="Calibri (MS) Light Italics" charset="1" panose="020F0302020204030204"/>
      <p:regular r:id="rId17"/>
    </p:embeddedFont>
    <p:embeddedFont>
      <p:font typeface="Codec Pro" charset="1" panose="00000500000000000000"/>
      <p:regular r:id="rId18"/>
    </p:embeddedFont>
    <p:embeddedFont>
      <p:font typeface="Codec Pro Bold" charset="1" panose="00000600000000000000"/>
      <p:regular r:id="rId19"/>
    </p:embeddedFont>
    <p:embeddedFont>
      <p:font typeface="Codec Pro Thin" charset="1" panose="00000200000000000000"/>
      <p:regular r:id="rId20"/>
    </p:embeddedFont>
    <p:embeddedFont>
      <p:font typeface="Codec Pro Light" charset="1" panose="00000300000000000000"/>
      <p:regular r:id="rId21"/>
    </p:embeddedFont>
    <p:embeddedFont>
      <p:font typeface="Codec Pro Ultra-Bold" charset="1" panose="00000700000000000000"/>
      <p:regular r:id="rId22"/>
    </p:embeddedFont>
    <p:embeddedFont>
      <p:font typeface="Codec Pro Heavy" charset="1" panose="00000A00000000000000"/>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Open Sauce Light" charset="1" panose="00000400000000000000"/>
      <p:regular r:id="rId28"/>
    </p:embeddedFont>
    <p:embeddedFont>
      <p:font typeface="Open Sauce Light Italics" charset="1" panose="00000400000000000000"/>
      <p:regular r:id="rId29"/>
    </p:embeddedFont>
    <p:embeddedFont>
      <p:font typeface="Open Sauce Medium" charset="1" panose="00000600000000000000"/>
      <p:regular r:id="rId30"/>
    </p:embeddedFont>
    <p:embeddedFont>
      <p:font typeface="Open Sauce Medium Italics" charset="1" panose="00000600000000000000"/>
      <p:regular r:id="rId31"/>
    </p:embeddedFont>
    <p:embeddedFont>
      <p:font typeface="Open Sauce Semi-Bold" charset="1" panose="00000700000000000000"/>
      <p:regular r:id="rId32"/>
    </p:embeddedFont>
    <p:embeddedFont>
      <p:font typeface="Open Sauce Semi-Bold Italics" charset="1" panose="00000700000000000000"/>
      <p:regular r:id="rId33"/>
    </p:embeddedFont>
    <p:embeddedFont>
      <p:font typeface="Open Sauce Heavy" charset="1" panose="00000A00000000000000"/>
      <p:regular r:id="rId34"/>
    </p:embeddedFont>
    <p:embeddedFont>
      <p:font typeface="Open Sauce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media/image12.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2395874" y="-6560993"/>
            <a:ext cx="8801775" cy="8633722"/>
          </a:xfrm>
          <a:custGeom>
            <a:avLst/>
            <a:gdLst/>
            <a:ahLst/>
            <a:cxnLst/>
            <a:rect r="r" b="b" t="t" l="l"/>
            <a:pathLst>
              <a:path h="8633722" w="8801775">
                <a:moveTo>
                  <a:pt x="0" y="0"/>
                </a:moveTo>
                <a:lnTo>
                  <a:pt x="8801776" y="0"/>
                </a:lnTo>
                <a:lnTo>
                  <a:pt x="8801776" y="8633723"/>
                </a:lnTo>
                <a:lnTo>
                  <a:pt x="0" y="8633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88555" y="2645848"/>
            <a:ext cx="8801775" cy="8633722"/>
          </a:xfrm>
          <a:custGeom>
            <a:avLst/>
            <a:gdLst/>
            <a:ahLst/>
            <a:cxnLst/>
            <a:rect r="r" b="b" t="t" l="l"/>
            <a:pathLst>
              <a:path h="8633722" w="8801775">
                <a:moveTo>
                  <a:pt x="0" y="0"/>
                </a:moveTo>
                <a:lnTo>
                  <a:pt x="8801776" y="0"/>
                </a:lnTo>
                <a:lnTo>
                  <a:pt x="8801776" y="8633722"/>
                </a:lnTo>
                <a:lnTo>
                  <a:pt x="0" y="8633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8221" y="248545"/>
            <a:ext cx="1958129" cy="1907544"/>
          </a:xfrm>
          <a:custGeom>
            <a:avLst/>
            <a:gdLst/>
            <a:ahLst/>
            <a:cxnLst/>
            <a:rect r="r" b="b" t="t" l="l"/>
            <a:pathLst>
              <a:path h="1907544" w="1958129">
                <a:moveTo>
                  <a:pt x="0" y="0"/>
                </a:moveTo>
                <a:lnTo>
                  <a:pt x="1958129" y="0"/>
                </a:lnTo>
                <a:lnTo>
                  <a:pt x="1958129" y="1907543"/>
                </a:lnTo>
                <a:lnTo>
                  <a:pt x="0" y="1907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10726" y="7270652"/>
            <a:ext cx="1225624" cy="1192430"/>
          </a:xfrm>
          <a:custGeom>
            <a:avLst/>
            <a:gdLst/>
            <a:ahLst/>
            <a:cxnLst/>
            <a:rect r="r" b="b" t="t" l="l"/>
            <a:pathLst>
              <a:path h="1192430" w="1225624">
                <a:moveTo>
                  <a:pt x="0" y="0"/>
                </a:moveTo>
                <a:lnTo>
                  <a:pt x="1225624" y="0"/>
                </a:lnTo>
                <a:lnTo>
                  <a:pt x="1225624" y="1192430"/>
                </a:lnTo>
                <a:lnTo>
                  <a:pt x="0" y="11924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17354733" y="-626799"/>
            <a:ext cx="1550073" cy="1508092"/>
          </a:xfrm>
          <a:custGeom>
            <a:avLst/>
            <a:gdLst/>
            <a:ahLst/>
            <a:cxnLst/>
            <a:rect r="r" b="b" t="t" l="l"/>
            <a:pathLst>
              <a:path h="1508092" w="1550073">
                <a:moveTo>
                  <a:pt x="0" y="0"/>
                </a:moveTo>
                <a:lnTo>
                  <a:pt x="1550073" y="0"/>
                </a:lnTo>
                <a:lnTo>
                  <a:pt x="1550073" y="1508092"/>
                </a:lnTo>
                <a:lnTo>
                  <a:pt x="0" y="15080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5653399" y="2072730"/>
            <a:ext cx="752503" cy="732122"/>
          </a:xfrm>
          <a:custGeom>
            <a:avLst/>
            <a:gdLst/>
            <a:ahLst/>
            <a:cxnLst/>
            <a:rect r="r" b="b" t="t" l="l"/>
            <a:pathLst>
              <a:path h="732122" w="752503">
                <a:moveTo>
                  <a:pt x="0" y="0"/>
                </a:moveTo>
                <a:lnTo>
                  <a:pt x="752503" y="0"/>
                </a:lnTo>
                <a:lnTo>
                  <a:pt x="752503" y="732122"/>
                </a:lnTo>
                <a:lnTo>
                  <a:pt x="0" y="7321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6951289" y="1371052"/>
            <a:ext cx="806889" cy="785036"/>
          </a:xfrm>
          <a:custGeom>
            <a:avLst/>
            <a:gdLst/>
            <a:ahLst/>
            <a:cxnLst/>
            <a:rect r="r" b="b" t="t" l="l"/>
            <a:pathLst>
              <a:path h="785036" w="806889">
                <a:moveTo>
                  <a:pt x="0" y="0"/>
                </a:moveTo>
                <a:lnTo>
                  <a:pt x="806889" y="0"/>
                </a:lnTo>
                <a:lnTo>
                  <a:pt x="806889" y="785036"/>
                </a:lnTo>
                <a:lnTo>
                  <a:pt x="0" y="785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0">
            <a:off x="-1892878" y="7897290"/>
            <a:ext cx="3897892" cy="3792324"/>
          </a:xfrm>
          <a:custGeom>
            <a:avLst/>
            <a:gdLst/>
            <a:ahLst/>
            <a:cxnLst/>
            <a:rect r="r" b="b" t="t" l="l"/>
            <a:pathLst>
              <a:path h="3792324" w="3897892">
                <a:moveTo>
                  <a:pt x="0" y="0"/>
                </a:moveTo>
                <a:lnTo>
                  <a:pt x="3897892" y="0"/>
                </a:lnTo>
                <a:lnTo>
                  <a:pt x="3897892" y="3792324"/>
                </a:lnTo>
                <a:lnTo>
                  <a:pt x="0" y="3792324"/>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0" id="10"/>
          <p:cNvSpPr txBox="true"/>
          <p:nvPr/>
        </p:nvSpPr>
        <p:spPr>
          <a:xfrm rot="0">
            <a:off x="5653399" y="5029200"/>
            <a:ext cx="8040553" cy="571500"/>
          </a:xfrm>
          <a:prstGeom prst="rect">
            <a:avLst/>
          </a:prstGeom>
        </p:spPr>
        <p:txBody>
          <a:bodyPr anchor="t" rtlCol="false" tIns="0" lIns="0" bIns="0" rIns="0">
            <a:spAutoFit/>
          </a:bodyPr>
          <a:lstStyle/>
          <a:p>
            <a:pPr algn="ctr">
              <a:lnSpc>
                <a:spcPts val="4200"/>
              </a:lnSpc>
              <a:spcBef>
                <a:spcPct val="0"/>
              </a:spcBef>
            </a:pPr>
            <a:r>
              <a:rPr lang="en-US" sz="3000" spc="-60">
                <a:solidFill>
                  <a:srgbClr val="1E5B82"/>
                </a:solidFill>
                <a:latin typeface="Codec Pro Bold"/>
              </a:rPr>
              <a:t>Using Image Classification</a:t>
            </a:r>
          </a:p>
        </p:txBody>
      </p:sp>
      <p:sp>
        <p:nvSpPr>
          <p:cNvPr name="TextBox 11" id="11"/>
          <p:cNvSpPr txBox="true"/>
          <p:nvPr/>
        </p:nvSpPr>
        <p:spPr>
          <a:xfrm rot="0">
            <a:off x="4034537" y="3820294"/>
            <a:ext cx="12130608" cy="1323129"/>
          </a:xfrm>
          <a:prstGeom prst="rect">
            <a:avLst/>
          </a:prstGeom>
        </p:spPr>
        <p:txBody>
          <a:bodyPr anchor="t" rtlCol="false" tIns="0" lIns="0" bIns="0" rIns="0">
            <a:spAutoFit/>
          </a:bodyPr>
          <a:lstStyle/>
          <a:p>
            <a:pPr algn="ctr">
              <a:lnSpc>
                <a:spcPts val="9826"/>
              </a:lnSpc>
            </a:pPr>
            <a:r>
              <a:rPr lang="en-US" sz="7120" spc="-113">
                <a:solidFill>
                  <a:srgbClr val="1E5B82"/>
                </a:solidFill>
                <a:latin typeface="Codec Pro ExtraBold"/>
              </a:rPr>
              <a:t>Leukemia Cancer Detection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780644" y="7377264"/>
            <a:ext cx="4257998" cy="1315301"/>
          </a:xfrm>
          <a:custGeom>
            <a:avLst/>
            <a:gdLst/>
            <a:ahLst/>
            <a:cxnLst/>
            <a:rect r="r" b="b" t="t" l="l"/>
            <a:pathLst>
              <a:path h="1315301" w="4257998">
                <a:moveTo>
                  <a:pt x="0" y="0"/>
                </a:moveTo>
                <a:lnTo>
                  <a:pt x="4257998" y="0"/>
                </a:lnTo>
                <a:lnTo>
                  <a:pt x="4257998" y="1315301"/>
                </a:lnTo>
                <a:lnTo>
                  <a:pt x="0" y="1315301"/>
                </a:lnTo>
                <a:lnTo>
                  <a:pt x="0" y="0"/>
                </a:lnTo>
                <a:close/>
              </a:path>
            </a:pathLst>
          </a:custGeom>
          <a:blipFill>
            <a:blip r:embed="rId2">
              <a:extLst>
                <a:ext uri="{96DAC541-7B7A-43D3-8B79-37D633B846F1}">
                  <asvg:svgBlip xmlns:asvg="http://schemas.microsoft.com/office/drawing/2016/SVG/main" r:embed="rId3"/>
                </a:ext>
              </a:extLst>
            </a:blip>
            <a:stretch>
              <a:fillRect l="0" t="-40346" r="-1325" b="-33913"/>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9" id="9"/>
          <p:cNvSpPr/>
          <p:nvPr/>
        </p:nvSpPr>
        <p:spPr>
          <a:xfrm flipH="false" flipV="false" rot="0">
            <a:off x="11852622" y="3145079"/>
            <a:ext cx="4186020" cy="4186020"/>
          </a:xfrm>
          <a:custGeom>
            <a:avLst/>
            <a:gdLst/>
            <a:ahLst/>
            <a:cxnLst/>
            <a:rect r="r" b="b" t="t" l="l"/>
            <a:pathLst>
              <a:path h="4186020" w="4186020">
                <a:moveTo>
                  <a:pt x="0" y="0"/>
                </a:moveTo>
                <a:lnTo>
                  <a:pt x="4186020" y="0"/>
                </a:lnTo>
                <a:lnTo>
                  <a:pt x="4186020" y="4186020"/>
                </a:lnTo>
                <a:lnTo>
                  <a:pt x="0" y="4186020"/>
                </a:lnTo>
                <a:lnTo>
                  <a:pt x="0" y="0"/>
                </a:lnTo>
                <a:close/>
              </a:path>
            </a:pathLst>
          </a:custGeom>
          <a:blipFill>
            <a:blip r:embed="rId7"/>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1" id="11"/>
          <p:cNvSpPr txBox="true"/>
          <p:nvPr/>
        </p:nvSpPr>
        <p:spPr>
          <a:xfrm rot="0">
            <a:off x="6313245" y="2609349"/>
            <a:ext cx="5661510"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2. 50% probability of vertical flip</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2382184" y="7488180"/>
            <a:ext cx="3305473" cy="1077595"/>
          </a:xfrm>
          <a:prstGeom prst="rect">
            <a:avLst/>
          </a:prstGeom>
        </p:spPr>
        <p:txBody>
          <a:bodyPr anchor="t" rtlCol="false" tIns="0" lIns="0" bIns="0" rIns="0">
            <a:spAutoFit/>
          </a:bodyPr>
          <a:lstStyle/>
          <a:p>
            <a:pPr algn="ctr">
              <a:lnSpc>
                <a:spcPts val="4129"/>
              </a:lnSpc>
            </a:pPr>
            <a:r>
              <a:rPr lang="en-US" sz="2949">
                <a:solidFill>
                  <a:srgbClr val="1E5B82"/>
                </a:solidFill>
                <a:latin typeface="Codec Pro Bold"/>
              </a:rPr>
              <a:t>Vertically  Flipped </a:t>
            </a:r>
          </a:p>
          <a:p>
            <a:pPr algn="ctr">
              <a:lnSpc>
                <a:spcPts val="4129"/>
              </a:lnSpc>
            </a:pPr>
            <a:r>
              <a:rPr lang="en-US" sz="2949">
                <a:solidFill>
                  <a:srgbClr val="1E5B82"/>
                </a:solidFill>
                <a:latin typeface="Codec Pro Bold"/>
              </a:rPr>
              <a:t>Image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659740" y="7354428"/>
            <a:ext cx="4314442" cy="840370"/>
          </a:xfrm>
          <a:custGeom>
            <a:avLst/>
            <a:gdLst/>
            <a:ahLst/>
            <a:cxnLst/>
            <a:rect r="r" b="b" t="t" l="l"/>
            <a:pathLst>
              <a:path h="840370" w="4314442">
                <a:moveTo>
                  <a:pt x="0" y="0"/>
                </a:moveTo>
                <a:lnTo>
                  <a:pt x="4314442" y="0"/>
                </a:lnTo>
                <a:lnTo>
                  <a:pt x="4314442" y="840369"/>
                </a:lnTo>
                <a:lnTo>
                  <a:pt x="0" y="840369"/>
                </a:lnTo>
                <a:lnTo>
                  <a:pt x="0" y="0"/>
                </a:lnTo>
                <a:close/>
              </a:path>
            </a:pathLst>
          </a:custGeom>
          <a:blipFill>
            <a:blip r:embed="rId2">
              <a:extLst>
                <a:ext uri="{96DAC541-7B7A-43D3-8B79-37D633B846F1}">
                  <asvg:svgBlip xmlns:asvg="http://schemas.microsoft.com/office/drawing/2016/SVG/main" r:embed="rId3"/>
                </a:ext>
              </a:extLst>
            </a:blip>
            <a:stretch>
              <a:fillRect l="0" t="-63148" r="0" b="-109593"/>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9" id="9"/>
          <p:cNvSpPr/>
          <p:nvPr/>
        </p:nvSpPr>
        <p:spPr>
          <a:xfrm flipH="false" flipV="false" rot="0">
            <a:off x="11797799" y="3292775"/>
            <a:ext cx="4038324" cy="4038324"/>
          </a:xfrm>
          <a:custGeom>
            <a:avLst/>
            <a:gdLst/>
            <a:ahLst/>
            <a:cxnLst/>
            <a:rect r="r" b="b" t="t" l="l"/>
            <a:pathLst>
              <a:path h="4038324" w="4038324">
                <a:moveTo>
                  <a:pt x="0" y="0"/>
                </a:moveTo>
                <a:lnTo>
                  <a:pt x="4038324" y="0"/>
                </a:lnTo>
                <a:lnTo>
                  <a:pt x="4038324" y="4038324"/>
                </a:lnTo>
                <a:lnTo>
                  <a:pt x="0" y="4038324"/>
                </a:lnTo>
                <a:lnTo>
                  <a:pt x="0" y="0"/>
                </a:lnTo>
                <a:close/>
              </a:path>
            </a:pathLst>
          </a:custGeom>
          <a:blipFill>
            <a:blip r:embed="rId7"/>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1" id="11"/>
          <p:cNvSpPr txBox="true"/>
          <p:nvPr/>
        </p:nvSpPr>
        <p:spPr>
          <a:xfrm rot="0">
            <a:off x="5243337" y="2656377"/>
            <a:ext cx="8694528"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3. Random rotation of between -30 and +30 degrees </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2454514" y="7454608"/>
            <a:ext cx="2724894"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Rotated image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765192" y="7354428"/>
            <a:ext cx="4208990" cy="1247072"/>
          </a:xfrm>
          <a:custGeom>
            <a:avLst/>
            <a:gdLst/>
            <a:ahLst/>
            <a:cxnLst/>
            <a:rect r="r" b="b" t="t" l="l"/>
            <a:pathLst>
              <a:path h="1247072" w="4208990">
                <a:moveTo>
                  <a:pt x="0" y="0"/>
                </a:moveTo>
                <a:lnTo>
                  <a:pt x="4208990" y="0"/>
                </a:lnTo>
                <a:lnTo>
                  <a:pt x="4208990" y="1247071"/>
                </a:lnTo>
                <a:lnTo>
                  <a:pt x="0" y="1247071"/>
                </a:lnTo>
                <a:lnTo>
                  <a:pt x="0" y="0"/>
                </a:lnTo>
                <a:close/>
              </a:path>
            </a:pathLst>
          </a:custGeom>
          <a:blipFill>
            <a:blip r:embed="rId2">
              <a:extLst>
                <a:ext uri="{96DAC541-7B7A-43D3-8B79-37D633B846F1}">
                  <asvg:svgBlip xmlns:asvg="http://schemas.microsoft.com/office/drawing/2016/SVG/main" r:embed="rId3"/>
                </a:ext>
              </a:extLst>
            </a:blip>
            <a:stretch>
              <a:fillRect l="-5379" t="-43747" r="0" b="-45199"/>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9" id="9"/>
          <p:cNvSpPr/>
          <p:nvPr/>
        </p:nvSpPr>
        <p:spPr>
          <a:xfrm flipH="false" flipV="false" rot="0">
            <a:off x="11765192" y="3197525"/>
            <a:ext cx="4103539" cy="4103539"/>
          </a:xfrm>
          <a:custGeom>
            <a:avLst/>
            <a:gdLst/>
            <a:ahLst/>
            <a:cxnLst/>
            <a:rect r="r" b="b" t="t" l="l"/>
            <a:pathLst>
              <a:path h="4103539" w="4103539">
                <a:moveTo>
                  <a:pt x="0" y="0"/>
                </a:moveTo>
                <a:lnTo>
                  <a:pt x="4103538" y="0"/>
                </a:lnTo>
                <a:lnTo>
                  <a:pt x="4103538" y="4103539"/>
                </a:lnTo>
                <a:lnTo>
                  <a:pt x="0" y="4103539"/>
                </a:lnTo>
                <a:lnTo>
                  <a:pt x="0" y="0"/>
                </a:lnTo>
                <a:close/>
              </a:path>
            </a:pathLst>
          </a:custGeom>
          <a:blipFill>
            <a:blip r:embed="rId7"/>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1" id="11"/>
          <p:cNvSpPr txBox="true"/>
          <p:nvPr/>
        </p:nvSpPr>
        <p:spPr>
          <a:xfrm rot="0">
            <a:off x="4378759" y="2611166"/>
            <a:ext cx="10730844"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4. Random brightness adjustment of between -15 and +15 percent</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2049162" y="7310589"/>
            <a:ext cx="3755827" cy="11049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Brightness Adjusted </a:t>
            </a:r>
          </a:p>
          <a:p>
            <a:pPr algn="ctr">
              <a:lnSpc>
                <a:spcPts val="4200"/>
              </a:lnSpc>
            </a:pPr>
            <a:r>
              <a:rPr lang="en-US" sz="3000">
                <a:solidFill>
                  <a:srgbClr val="1E5B82"/>
                </a:solidFill>
                <a:latin typeface="Codec Pro Bold"/>
              </a:rPr>
              <a:t>Image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41785"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8" id="8"/>
          <p:cNvSpPr/>
          <p:nvPr/>
        </p:nvSpPr>
        <p:spPr>
          <a:xfrm flipH="false" flipV="false" rot="0">
            <a:off x="11765192" y="3261267"/>
            <a:ext cx="4039797" cy="4039797"/>
          </a:xfrm>
          <a:custGeom>
            <a:avLst/>
            <a:gdLst/>
            <a:ahLst/>
            <a:cxnLst/>
            <a:rect r="r" b="b" t="t" l="l"/>
            <a:pathLst>
              <a:path h="4039797" w="4039797">
                <a:moveTo>
                  <a:pt x="0" y="0"/>
                </a:moveTo>
                <a:lnTo>
                  <a:pt x="4039797" y="0"/>
                </a:lnTo>
                <a:lnTo>
                  <a:pt x="4039797" y="4039797"/>
                </a:lnTo>
                <a:lnTo>
                  <a:pt x="0" y="4039797"/>
                </a:lnTo>
                <a:lnTo>
                  <a:pt x="0" y="0"/>
                </a:lnTo>
                <a:close/>
              </a:path>
            </a:pathLst>
          </a:custGeom>
          <a:blipFill>
            <a:blip r:embed="rId7"/>
            <a:stretch>
              <a:fillRect l="0" t="0" r="0" b="0"/>
            </a:stretch>
          </a:blipFill>
        </p:spPr>
      </p:sp>
      <p:sp>
        <p:nvSpPr>
          <p:cNvPr name="TextBox 9" id="9"/>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0" id="10"/>
          <p:cNvSpPr txBox="true"/>
          <p:nvPr/>
        </p:nvSpPr>
        <p:spPr>
          <a:xfrm rot="0">
            <a:off x="5074144" y="2551083"/>
            <a:ext cx="10730844"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5. Random Gaussian blur of between 0 and 2 pixels</a:t>
            </a:r>
          </a:p>
        </p:txBody>
      </p:sp>
      <p:sp>
        <p:nvSpPr>
          <p:cNvPr name="TextBox 11" id="11"/>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Freeform 12" id="12"/>
          <p:cNvSpPr/>
          <p:nvPr/>
        </p:nvSpPr>
        <p:spPr>
          <a:xfrm flipH="false" flipV="false" rot="0">
            <a:off x="11765192" y="7331099"/>
            <a:ext cx="4039797" cy="986954"/>
          </a:xfrm>
          <a:custGeom>
            <a:avLst/>
            <a:gdLst/>
            <a:ahLst/>
            <a:cxnLst/>
            <a:rect r="r" b="b" t="t" l="l"/>
            <a:pathLst>
              <a:path h="986954" w="4039797">
                <a:moveTo>
                  <a:pt x="0" y="0"/>
                </a:moveTo>
                <a:lnTo>
                  <a:pt x="4039797" y="0"/>
                </a:lnTo>
                <a:lnTo>
                  <a:pt x="4039797" y="986954"/>
                </a:lnTo>
                <a:lnTo>
                  <a:pt x="0" y="986954"/>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TextBox 13" id="13"/>
          <p:cNvSpPr txBox="true"/>
          <p:nvPr/>
        </p:nvSpPr>
        <p:spPr>
          <a:xfrm rot="0">
            <a:off x="12532942" y="7481676"/>
            <a:ext cx="2576661"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Blurred Image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true" rot="0">
            <a:off x="4569921" y="3000548"/>
            <a:ext cx="2920558" cy="2413111"/>
          </a:xfrm>
          <a:custGeom>
            <a:avLst/>
            <a:gdLst/>
            <a:ahLst/>
            <a:cxnLst/>
            <a:rect r="r" b="b" t="t" l="l"/>
            <a:pathLst>
              <a:path h="2413111" w="2920558">
                <a:moveTo>
                  <a:pt x="0" y="2413111"/>
                </a:moveTo>
                <a:lnTo>
                  <a:pt x="2920558" y="2413111"/>
                </a:lnTo>
                <a:lnTo>
                  <a:pt x="2920558" y="0"/>
                </a:lnTo>
                <a:lnTo>
                  <a:pt x="0" y="0"/>
                </a:lnTo>
                <a:lnTo>
                  <a:pt x="0" y="241311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7649393" y="2877955"/>
            <a:ext cx="9211028" cy="1568329"/>
            <a:chOff x="0" y="0"/>
            <a:chExt cx="1153833" cy="196459"/>
          </a:xfrm>
        </p:grpSpPr>
        <p:sp>
          <p:nvSpPr>
            <p:cNvPr name="Freeform 4" id="4"/>
            <p:cNvSpPr/>
            <p:nvPr/>
          </p:nvSpPr>
          <p:spPr>
            <a:xfrm flipH="false" flipV="false" rot="0">
              <a:off x="0" y="0"/>
              <a:ext cx="1153833" cy="196459"/>
            </a:xfrm>
            <a:custGeom>
              <a:avLst/>
              <a:gdLst/>
              <a:ahLst/>
              <a:cxnLst/>
              <a:rect r="r" b="b" t="t" l="l"/>
              <a:pathLst>
                <a:path h="196459" w="1153833">
                  <a:moveTo>
                    <a:pt x="18491" y="0"/>
                  </a:moveTo>
                  <a:lnTo>
                    <a:pt x="1135342" y="0"/>
                  </a:lnTo>
                  <a:cubicBezTo>
                    <a:pt x="1145554" y="0"/>
                    <a:pt x="1153833" y="8279"/>
                    <a:pt x="1153833" y="18491"/>
                  </a:cubicBezTo>
                  <a:lnTo>
                    <a:pt x="1153833" y="177968"/>
                  </a:lnTo>
                  <a:cubicBezTo>
                    <a:pt x="1153833" y="188180"/>
                    <a:pt x="1145554" y="196459"/>
                    <a:pt x="1135342" y="196459"/>
                  </a:cubicBezTo>
                  <a:lnTo>
                    <a:pt x="18491" y="196459"/>
                  </a:lnTo>
                  <a:cubicBezTo>
                    <a:pt x="8279" y="196459"/>
                    <a:pt x="0" y="188180"/>
                    <a:pt x="0" y="177968"/>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5" id="5"/>
            <p:cNvSpPr txBox="true"/>
            <p:nvPr/>
          </p:nvSpPr>
          <p:spPr>
            <a:xfrm>
              <a:off x="0" y="-28575"/>
              <a:ext cx="1153833" cy="22503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6" id="6"/>
          <p:cNvGrpSpPr/>
          <p:nvPr/>
        </p:nvGrpSpPr>
        <p:grpSpPr>
          <a:xfrm rot="0">
            <a:off x="7649393" y="842255"/>
            <a:ext cx="9211028" cy="1825956"/>
            <a:chOff x="0" y="0"/>
            <a:chExt cx="1153833" cy="228731"/>
          </a:xfrm>
        </p:grpSpPr>
        <p:sp>
          <p:nvSpPr>
            <p:cNvPr name="Freeform 7" id="7"/>
            <p:cNvSpPr/>
            <p:nvPr/>
          </p:nvSpPr>
          <p:spPr>
            <a:xfrm flipH="false" flipV="false" rot="0">
              <a:off x="0" y="0"/>
              <a:ext cx="1153833" cy="228731"/>
            </a:xfrm>
            <a:custGeom>
              <a:avLst/>
              <a:gdLst/>
              <a:ahLst/>
              <a:cxnLst/>
              <a:rect r="r" b="b" t="t" l="l"/>
              <a:pathLst>
                <a:path h="228731" w="1153833">
                  <a:moveTo>
                    <a:pt x="18491" y="0"/>
                  </a:moveTo>
                  <a:lnTo>
                    <a:pt x="1135342" y="0"/>
                  </a:lnTo>
                  <a:cubicBezTo>
                    <a:pt x="1145554" y="0"/>
                    <a:pt x="1153833" y="8279"/>
                    <a:pt x="1153833" y="18491"/>
                  </a:cubicBezTo>
                  <a:lnTo>
                    <a:pt x="1153833" y="210240"/>
                  </a:lnTo>
                  <a:cubicBezTo>
                    <a:pt x="1153833" y="220452"/>
                    <a:pt x="1145554" y="228731"/>
                    <a:pt x="1135342" y="228731"/>
                  </a:cubicBezTo>
                  <a:lnTo>
                    <a:pt x="18491" y="228731"/>
                  </a:lnTo>
                  <a:cubicBezTo>
                    <a:pt x="8279" y="228731"/>
                    <a:pt x="0" y="220452"/>
                    <a:pt x="0" y="210240"/>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8" id="8"/>
            <p:cNvSpPr txBox="true"/>
            <p:nvPr/>
          </p:nvSpPr>
          <p:spPr>
            <a:xfrm>
              <a:off x="0" y="-28575"/>
              <a:ext cx="1153833" cy="25730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9" id="9"/>
          <p:cNvSpPr/>
          <p:nvPr/>
        </p:nvSpPr>
        <p:spPr>
          <a:xfrm flipH="false" flipV="false" rot="0">
            <a:off x="4569921" y="5381093"/>
            <a:ext cx="2856279" cy="2360001"/>
          </a:xfrm>
          <a:custGeom>
            <a:avLst/>
            <a:gdLst/>
            <a:ahLst/>
            <a:cxnLst/>
            <a:rect r="r" b="b" t="t" l="l"/>
            <a:pathLst>
              <a:path h="2360001" w="2856279">
                <a:moveTo>
                  <a:pt x="0" y="0"/>
                </a:moveTo>
                <a:lnTo>
                  <a:pt x="2856279" y="0"/>
                </a:lnTo>
                <a:lnTo>
                  <a:pt x="2856279" y="2360001"/>
                </a:lnTo>
                <a:lnTo>
                  <a:pt x="0" y="2360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4569921" y="7084744"/>
            <a:ext cx="2856279" cy="2360001"/>
          </a:xfrm>
          <a:custGeom>
            <a:avLst/>
            <a:gdLst/>
            <a:ahLst/>
            <a:cxnLst/>
            <a:rect r="r" b="b" t="t" l="l"/>
            <a:pathLst>
              <a:path h="2360001" w="2856279">
                <a:moveTo>
                  <a:pt x="0" y="0"/>
                </a:moveTo>
                <a:lnTo>
                  <a:pt x="2856279" y="0"/>
                </a:lnTo>
                <a:lnTo>
                  <a:pt x="2856279" y="2360001"/>
                </a:lnTo>
                <a:lnTo>
                  <a:pt x="0" y="2360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true" rot="0">
            <a:off x="4376410" y="1103023"/>
            <a:ext cx="2920558" cy="2413111"/>
          </a:xfrm>
          <a:custGeom>
            <a:avLst/>
            <a:gdLst/>
            <a:ahLst/>
            <a:cxnLst/>
            <a:rect r="r" b="b" t="t" l="l"/>
            <a:pathLst>
              <a:path h="2413111" w="2920558">
                <a:moveTo>
                  <a:pt x="0" y="2413111"/>
                </a:moveTo>
                <a:lnTo>
                  <a:pt x="2920558" y="2413111"/>
                </a:lnTo>
                <a:lnTo>
                  <a:pt x="2920558" y="0"/>
                </a:lnTo>
                <a:lnTo>
                  <a:pt x="0" y="0"/>
                </a:lnTo>
                <a:lnTo>
                  <a:pt x="0" y="241311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2" id="12"/>
          <p:cNvGrpSpPr/>
          <p:nvPr/>
        </p:nvGrpSpPr>
        <p:grpSpPr>
          <a:xfrm rot="0">
            <a:off x="3868200" y="4749764"/>
            <a:ext cx="3622278" cy="1390348"/>
            <a:chOff x="0" y="0"/>
            <a:chExt cx="2117590" cy="812800"/>
          </a:xfrm>
        </p:grpSpPr>
        <p:sp>
          <p:nvSpPr>
            <p:cNvPr name="Freeform 13" id="13"/>
            <p:cNvSpPr/>
            <p:nvPr/>
          </p:nvSpPr>
          <p:spPr>
            <a:xfrm flipH="false" flipV="false" rot="0">
              <a:off x="0" y="0"/>
              <a:ext cx="2117590" cy="812800"/>
            </a:xfrm>
            <a:custGeom>
              <a:avLst/>
              <a:gdLst/>
              <a:ahLst/>
              <a:cxnLst/>
              <a:rect r="r" b="b" t="t" l="l"/>
              <a:pathLst>
                <a:path h="812800" w="2117590">
                  <a:moveTo>
                    <a:pt x="2117590" y="406400"/>
                  </a:moveTo>
                  <a:lnTo>
                    <a:pt x="1711190" y="0"/>
                  </a:lnTo>
                  <a:lnTo>
                    <a:pt x="1711190" y="203200"/>
                  </a:lnTo>
                  <a:lnTo>
                    <a:pt x="0" y="203200"/>
                  </a:lnTo>
                  <a:lnTo>
                    <a:pt x="0" y="609600"/>
                  </a:lnTo>
                  <a:lnTo>
                    <a:pt x="1711190" y="609600"/>
                  </a:lnTo>
                  <a:lnTo>
                    <a:pt x="1711190" y="812800"/>
                  </a:lnTo>
                  <a:lnTo>
                    <a:pt x="2117590" y="406400"/>
                  </a:lnTo>
                  <a:close/>
                </a:path>
              </a:pathLst>
            </a:custGeom>
            <a:solidFill>
              <a:srgbClr val="8FC0DF"/>
            </a:solidFill>
            <a:ln cap="sq">
              <a:noFill/>
              <a:prstDash val="solid"/>
              <a:miter/>
            </a:ln>
          </p:spPr>
        </p:sp>
        <p:sp>
          <p:nvSpPr>
            <p:cNvPr name="TextBox 14" id="14"/>
            <p:cNvSpPr txBox="true"/>
            <p:nvPr/>
          </p:nvSpPr>
          <p:spPr>
            <a:xfrm>
              <a:off x="0" y="174625"/>
              <a:ext cx="2015990" cy="434975"/>
            </a:xfrm>
            <a:prstGeom prst="rect">
              <a:avLst/>
            </a:prstGeom>
          </p:spPr>
          <p:txBody>
            <a:bodyPr anchor="ctr" rtlCol="false" tIns="50800" lIns="50800" bIns="50800" rIns="50800"/>
            <a:lstStyle/>
            <a:p>
              <a:pPr algn="ctr">
                <a:lnSpc>
                  <a:spcPts val="2541"/>
                </a:lnSpc>
              </a:pPr>
            </a:p>
          </p:txBody>
        </p:sp>
      </p:grpSp>
      <p:grpSp>
        <p:nvGrpSpPr>
          <p:cNvPr name="Group 15" id="15"/>
          <p:cNvGrpSpPr/>
          <p:nvPr/>
        </p:nvGrpSpPr>
        <p:grpSpPr>
          <a:xfrm rot="0">
            <a:off x="1427579" y="2873983"/>
            <a:ext cx="4871089" cy="4734412"/>
            <a:chOff x="0" y="0"/>
            <a:chExt cx="836265" cy="812800"/>
          </a:xfrm>
        </p:grpSpPr>
        <p:sp>
          <p:nvSpPr>
            <p:cNvPr name="Freeform 16" id="16"/>
            <p:cNvSpPr/>
            <p:nvPr/>
          </p:nvSpPr>
          <p:spPr>
            <a:xfrm flipH="false" flipV="false" rot="0">
              <a:off x="0" y="0"/>
              <a:ext cx="836265" cy="812800"/>
            </a:xfrm>
            <a:custGeom>
              <a:avLst/>
              <a:gdLst/>
              <a:ahLst/>
              <a:cxnLst/>
              <a:rect r="r" b="b" t="t" l="l"/>
              <a:pathLst>
                <a:path h="812800" w="836265">
                  <a:moveTo>
                    <a:pt x="418132" y="0"/>
                  </a:moveTo>
                  <a:cubicBezTo>
                    <a:pt x="187204" y="0"/>
                    <a:pt x="0" y="181951"/>
                    <a:pt x="0" y="406400"/>
                  </a:cubicBezTo>
                  <a:cubicBezTo>
                    <a:pt x="0" y="630849"/>
                    <a:pt x="187204" y="812800"/>
                    <a:pt x="418132" y="812800"/>
                  </a:cubicBezTo>
                  <a:cubicBezTo>
                    <a:pt x="649060" y="812800"/>
                    <a:pt x="836265" y="630849"/>
                    <a:pt x="836265" y="406400"/>
                  </a:cubicBezTo>
                  <a:cubicBezTo>
                    <a:pt x="836265" y="181951"/>
                    <a:pt x="649060" y="0"/>
                    <a:pt x="418132" y="0"/>
                  </a:cubicBezTo>
                  <a:close/>
                </a:path>
              </a:pathLst>
            </a:custGeom>
            <a:solidFill>
              <a:srgbClr val="C4F1FA"/>
            </a:solidFill>
            <a:ln w="38100" cap="sq">
              <a:solidFill>
                <a:srgbClr val="1E5B82"/>
              </a:solidFill>
              <a:prstDash val="solid"/>
              <a:miter/>
            </a:ln>
          </p:spPr>
        </p:sp>
        <p:sp>
          <p:nvSpPr>
            <p:cNvPr name="TextBox 17" id="17"/>
            <p:cNvSpPr txBox="true"/>
            <p:nvPr/>
          </p:nvSpPr>
          <p:spPr>
            <a:xfrm>
              <a:off x="78400" y="47625"/>
              <a:ext cx="679465" cy="688975"/>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18" id="18"/>
          <p:cNvSpPr/>
          <p:nvPr/>
        </p:nvSpPr>
        <p:spPr>
          <a:xfrm flipH="false" flipV="false" rot="0">
            <a:off x="17259300" y="-469023"/>
            <a:ext cx="1898578" cy="1847158"/>
          </a:xfrm>
          <a:custGeom>
            <a:avLst/>
            <a:gdLst/>
            <a:ahLst/>
            <a:cxnLst/>
            <a:rect r="r" b="b" t="t" l="l"/>
            <a:pathLst>
              <a:path h="1847158" w="1898578">
                <a:moveTo>
                  <a:pt x="0" y="0"/>
                </a:moveTo>
                <a:lnTo>
                  <a:pt x="1898578" y="0"/>
                </a:lnTo>
                <a:lnTo>
                  <a:pt x="1898578" y="1847158"/>
                </a:lnTo>
                <a:lnTo>
                  <a:pt x="0" y="184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9" id="19"/>
          <p:cNvSpPr/>
          <p:nvPr/>
        </p:nvSpPr>
        <p:spPr>
          <a:xfrm flipH="false" flipV="false" rot="0">
            <a:off x="3059077" y="3196630"/>
            <a:ext cx="1608094" cy="1608094"/>
          </a:xfrm>
          <a:custGeom>
            <a:avLst/>
            <a:gdLst/>
            <a:ahLst/>
            <a:cxnLst/>
            <a:rect r="r" b="b" t="t" l="l"/>
            <a:pathLst>
              <a:path h="1608094" w="1608094">
                <a:moveTo>
                  <a:pt x="0" y="0"/>
                </a:moveTo>
                <a:lnTo>
                  <a:pt x="1608094" y="0"/>
                </a:lnTo>
                <a:lnTo>
                  <a:pt x="1608094" y="1608094"/>
                </a:lnTo>
                <a:lnTo>
                  <a:pt x="0" y="1608094"/>
                </a:lnTo>
                <a:lnTo>
                  <a:pt x="0" y="0"/>
                </a:lnTo>
                <a:close/>
              </a:path>
            </a:pathLst>
          </a:custGeom>
          <a:blipFill>
            <a:blip r:embed="rId6"/>
            <a:stretch>
              <a:fillRect l="0" t="0" r="0" b="0"/>
            </a:stretch>
          </a:blipFill>
        </p:spPr>
      </p:sp>
      <p:sp>
        <p:nvSpPr>
          <p:cNvPr name="TextBox 20" id="20"/>
          <p:cNvSpPr txBox="true"/>
          <p:nvPr/>
        </p:nvSpPr>
        <p:spPr>
          <a:xfrm rot="0">
            <a:off x="7786731" y="1055398"/>
            <a:ext cx="8928775" cy="1609090"/>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Convolutional Layers:</a:t>
            </a:r>
            <a:r>
              <a:rPr lang="en-US" sz="2000">
                <a:solidFill>
                  <a:srgbClr val="1E5B82"/>
                </a:solidFill>
                <a:latin typeface="Codec Pro"/>
              </a:rPr>
              <a:t> These layers extract features from input images by applying filters, generating feature maps capturing patterns and edges. Multiple layers with increasing filters enable the model to learn increasingly complex features.</a:t>
            </a:r>
          </a:p>
          <a:p>
            <a:pPr algn="just">
              <a:lnSpc>
                <a:spcPts val="2480"/>
              </a:lnSpc>
            </a:pPr>
          </a:p>
        </p:txBody>
      </p:sp>
      <p:sp>
        <p:nvSpPr>
          <p:cNvPr name="TextBox 21" id="21"/>
          <p:cNvSpPr txBox="true"/>
          <p:nvPr/>
        </p:nvSpPr>
        <p:spPr>
          <a:xfrm rot="0">
            <a:off x="7786731" y="3148087"/>
            <a:ext cx="8926736" cy="980440"/>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Activation Functions:</a:t>
            </a:r>
            <a:r>
              <a:rPr lang="en-US" sz="2000">
                <a:solidFill>
                  <a:srgbClr val="1E5B82"/>
                </a:solidFill>
                <a:latin typeface="Codec Pro"/>
              </a:rPr>
              <a:t> These functions introduce non-linearity into the model, allowing it to learn more complex relationships between features. The code uses the ReLU (Rectified Linear Unit) activation function.</a:t>
            </a:r>
          </a:p>
        </p:txBody>
      </p:sp>
      <p:sp>
        <p:nvSpPr>
          <p:cNvPr name="TextBox 22" id="22"/>
          <p:cNvSpPr txBox="true"/>
          <p:nvPr/>
        </p:nvSpPr>
        <p:spPr>
          <a:xfrm rot="0">
            <a:off x="2327550" y="5018118"/>
            <a:ext cx="3071149" cy="1923545"/>
          </a:xfrm>
          <a:prstGeom prst="rect">
            <a:avLst/>
          </a:prstGeom>
        </p:spPr>
        <p:txBody>
          <a:bodyPr anchor="t" rtlCol="false" tIns="0" lIns="0" bIns="0" rIns="0">
            <a:spAutoFit/>
          </a:bodyPr>
          <a:lstStyle/>
          <a:p>
            <a:pPr algn="ctr">
              <a:lnSpc>
                <a:spcPts val="4947"/>
              </a:lnSpc>
            </a:pPr>
            <a:r>
              <a:rPr lang="en-US" sz="3585">
                <a:solidFill>
                  <a:srgbClr val="1E5B82"/>
                </a:solidFill>
                <a:latin typeface="Codec Pro ExtraBold"/>
              </a:rPr>
              <a:t>CNN</a:t>
            </a:r>
          </a:p>
          <a:p>
            <a:pPr algn="ctr">
              <a:lnSpc>
                <a:spcPts val="4947"/>
              </a:lnSpc>
            </a:pPr>
            <a:r>
              <a:rPr lang="en-US" sz="3585">
                <a:solidFill>
                  <a:srgbClr val="1E5B82"/>
                </a:solidFill>
                <a:latin typeface="Codec Pro ExtraBold"/>
              </a:rPr>
              <a:t>Model</a:t>
            </a:r>
          </a:p>
          <a:p>
            <a:pPr algn="ctr" marL="0" indent="0" lvl="0">
              <a:lnSpc>
                <a:spcPts val="4947"/>
              </a:lnSpc>
              <a:spcBef>
                <a:spcPct val="0"/>
              </a:spcBef>
            </a:pPr>
            <a:r>
              <a:rPr lang="en-US" sz="3585">
                <a:solidFill>
                  <a:srgbClr val="1E5B82"/>
                </a:solidFill>
                <a:latin typeface="Codec Pro ExtraBold"/>
              </a:rPr>
              <a:t>Development</a:t>
            </a:r>
          </a:p>
        </p:txBody>
      </p:sp>
      <p:grpSp>
        <p:nvGrpSpPr>
          <p:cNvPr name="Group 23" id="23"/>
          <p:cNvGrpSpPr/>
          <p:nvPr/>
        </p:nvGrpSpPr>
        <p:grpSpPr>
          <a:xfrm rot="0">
            <a:off x="7639777" y="4749764"/>
            <a:ext cx="9211028" cy="1568329"/>
            <a:chOff x="0" y="0"/>
            <a:chExt cx="1153833" cy="196459"/>
          </a:xfrm>
        </p:grpSpPr>
        <p:sp>
          <p:nvSpPr>
            <p:cNvPr name="Freeform 24" id="24"/>
            <p:cNvSpPr/>
            <p:nvPr/>
          </p:nvSpPr>
          <p:spPr>
            <a:xfrm flipH="false" flipV="false" rot="0">
              <a:off x="0" y="0"/>
              <a:ext cx="1153833" cy="196459"/>
            </a:xfrm>
            <a:custGeom>
              <a:avLst/>
              <a:gdLst/>
              <a:ahLst/>
              <a:cxnLst/>
              <a:rect r="r" b="b" t="t" l="l"/>
              <a:pathLst>
                <a:path h="196459" w="1153833">
                  <a:moveTo>
                    <a:pt x="18491" y="0"/>
                  </a:moveTo>
                  <a:lnTo>
                    <a:pt x="1135342" y="0"/>
                  </a:lnTo>
                  <a:cubicBezTo>
                    <a:pt x="1145554" y="0"/>
                    <a:pt x="1153833" y="8279"/>
                    <a:pt x="1153833" y="18491"/>
                  </a:cubicBezTo>
                  <a:lnTo>
                    <a:pt x="1153833" y="177968"/>
                  </a:lnTo>
                  <a:cubicBezTo>
                    <a:pt x="1153833" y="188180"/>
                    <a:pt x="1145554" y="196459"/>
                    <a:pt x="1135342" y="196459"/>
                  </a:cubicBezTo>
                  <a:lnTo>
                    <a:pt x="18491" y="196459"/>
                  </a:lnTo>
                  <a:cubicBezTo>
                    <a:pt x="8279" y="196459"/>
                    <a:pt x="0" y="188180"/>
                    <a:pt x="0" y="177968"/>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25" id="25"/>
            <p:cNvSpPr txBox="true"/>
            <p:nvPr/>
          </p:nvSpPr>
          <p:spPr>
            <a:xfrm>
              <a:off x="0" y="-28575"/>
              <a:ext cx="1153833" cy="22503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26" id="26"/>
          <p:cNvSpPr txBox="true"/>
          <p:nvPr/>
        </p:nvSpPr>
        <p:spPr>
          <a:xfrm rot="0">
            <a:off x="7777115" y="4880120"/>
            <a:ext cx="8926736" cy="1609090"/>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Pooling Layers:</a:t>
            </a:r>
            <a:r>
              <a:rPr lang="en-US" sz="2000">
                <a:solidFill>
                  <a:srgbClr val="1E5B82"/>
                </a:solidFill>
                <a:latin typeface="Codec Pro"/>
              </a:rPr>
              <a:t> These layers downsample the data, reducing its dimensionality. This can help control overfitting and make the model more efficient. Here, max pooling is used, which takes the maximum value from a specific window size (e.g., 2x2) to create a smaller output.</a:t>
            </a:r>
          </a:p>
          <a:p>
            <a:pPr algn="just">
              <a:lnSpc>
                <a:spcPts val="2480"/>
              </a:lnSpc>
            </a:pPr>
          </a:p>
        </p:txBody>
      </p:sp>
      <p:grpSp>
        <p:nvGrpSpPr>
          <p:cNvPr name="Group 27" id="27"/>
          <p:cNvGrpSpPr/>
          <p:nvPr/>
        </p:nvGrpSpPr>
        <p:grpSpPr>
          <a:xfrm rot="0">
            <a:off x="7634969" y="6561093"/>
            <a:ext cx="9211028" cy="1047302"/>
            <a:chOff x="0" y="0"/>
            <a:chExt cx="1153833" cy="131192"/>
          </a:xfrm>
        </p:grpSpPr>
        <p:sp>
          <p:nvSpPr>
            <p:cNvPr name="Freeform 28" id="28"/>
            <p:cNvSpPr/>
            <p:nvPr/>
          </p:nvSpPr>
          <p:spPr>
            <a:xfrm flipH="false" flipV="false" rot="0">
              <a:off x="0" y="0"/>
              <a:ext cx="1153833" cy="131192"/>
            </a:xfrm>
            <a:custGeom>
              <a:avLst/>
              <a:gdLst/>
              <a:ahLst/>
              <a:cxnLst/>
              <a:rect r="r" b="b" t="t" l="l"/>
              <a:pathLst>
                <a:path h="131192" w="1153833">
                  <a:moveTo>
                    <a:pt x="18491" y="0"/>
                  </a:moveTo>
                  <a:lnTo>
                    <a:pt x="1135342" y="0"/>
                  </a:lnTo>
                  <a:cubicBezTo>
                    <a:pt x="1145554" y="0"/>
                    <a:pt x="1153833" y="8279"/>
                    <a:pt x="1153833" y="18491"/>
                  </a:cubicBezTo>
                  <a:lnTo>
                    <a:pt x="1153833" y="112701"/>
                  </a:lnTo>
                  <a:cubicBezTo>
                    <a:pt x="1153833" y="122913"/>
                    <a:pt x="1145554" y="131192"/>
                    <a:pt x="1135342" y="131192"/>
                  </a:cubicBezTo>
                  <a:lnTo>
                    <a:pt x="18491" y="131192"/>
                  </a:lnTo>
                  <a:cubicBezTo>
                    <a:pt x="8279" y="131192"/>
                    <a:pt x="0" y="122913"/>
                    <a:pt x="0" y="112701"/>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29" id="29"/>
            <p:cNvSpPr txBox="true"/>
            <p:nvPr/>
          </p:nvSpPr>
          <p:spPr>
            <a:xfrm>
              <a:off x="0" y="-28575"/>
              <a:ext cx="1153833" cy="159767"/>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30" id="30"/>
          <p:cNvSpPr txBox="true"/>
          <p:nvPr/>
        </p:nvSpPr>
        <p:spPr>
          <a:xfrm rot="0">
            <a:off x="7772307" y="6691450"/>
            <a:ext cx="8926736" cy="666115"/>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Flatten Layer:</a:t>
            </a:r>
            <a:r>
              <a:rPr lang="en-US" sz="2000">
                <a:solidFill>
                  <a:srgbClr val="1E5B82"/>
                </a:solidFill>
                <a:latin typeface="Codec Pro"/>
              </a:rPr>
              <a:t> After the convolutional layers, the data is flattened into a 1D vector before feeding it into dense layers.</a:t>
            </a:r>
          </a:p>
        </p:txBody>
      </p:sp>
      <p:grpSp>
        <p:nvGrpSpPr>
          <p:cNvPr name="Group 31" id="31"/>
          <p:cNvGrpSpPr/>
          <p:nvPr/>
        </p:nvGrpSpPr>
        <p:grpSpPr>
          <a:xfrm rot="0">
            <a:off x="7649393" y="7839991"/>
            <a:ext cx="9211028" cy="1568329"/>
            <a:chOff x="0" y="0"/>
            <a:chExt cx="1153833" cy="196459"/>
          </a:xfrm>
        </p:grpSpPr>
        <p:sp>
          <p:nvSpPr>
            <p:cNvPr name="Freeform 32" id="32"/>
            <p:cNvSpPr/>
            <p:nvPr/>
          </p:nvSpPr>
          <p:spPr>
            <a:xfrm flipH="false" flipV="false" rot="0">
              <a:off x="0" y="0"/>
              <a:ext cx="1153833" cy="196459"/>
            </a:xfrm>
            <a:custGeom>
              <a:avLst/>
              <a:gdLst/>
              <a:ahLst/>
              <a:cxnLst/>
              <a:rect r="r" b="b" t="t" l="l"/>
              <a:pathLst>
                <a:path h="196459" w="1153833">
                  <a:moveTo>
                    <a:pt x="18491" y="0"/>
                  </a:moveTo>
                  <a:lnTo>
                    <a:pt x="1135342" y="0"/>
                  </a:lnTo>
                  <a:cubicBezTo>
                    <a:pt x="1145554" y="0"/>
                    <a:pt x="1153833" y="8279"/>
                    <a:pt x="1153833" y="18491"/>
                  </a:cubicBezTo>
                  <a:lnTo>
                    <a:pt x="1153833" y="177968"/>
                  </a:lnTo>
                  <a:cubicBezTo>
                    <a:pt x="1153833" y="188180"/>
                    <a:pt x="1145554" y="196459"/>
                    <a:pt x="1135342" y="196459"/>
                  </a:cubicBezTo>
                  <a:lnTo>
                    <a:pt x="18491" y="196459"/>
                  </a:lnTo>
                  <a:cubicBezTo>
                    <a:pt x="8279" y="196459"/>
                    <a:pt x="0" y="188180"/>
                    <a:pt x="0" y="177968"/>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33" id="33"/>
            <p:cNvSpPr txBox="true"/>
            <p:nvPr/>
          </p:nvSpPr>
          <p:spPr>
            <a:xfrm>
              <a:off x="0" y="-28575"/>
              <a:ext cx="1153833" cy="22503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34" id="34"/>
          <p:cNvSpPr txBox="true"/>
          <p:nvPr/>
        </p:nvSpPr>
        <p:spPr>
          <a:xfrm rot="0">
            <a:off x="7786731" y="7970347"/>
            <a:ext cx="8926736" cy="1294765"/>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Dense Layers:</a:t>
            </a:r>
            <a:r>
              <a:rPr lang="en-US" sz="2000">
                <a:solidFill>
                  <a:srgbClr val="1E5B82"/>
                </a:solidFill>
                <a:latin typeface="Codec Pro"/>
              </a:rPr>
              <a:t> These fully connected layers learn more intricate relationships between the extracted features. The code uses two dense layers with dropout (a regularization technique) to prevent overfitting. generalize to unseen data.</a:t>
            </a:r>
          </a:p>
        </p:txBody>
      </p:sp>
      <p:sp>
        <p:nvSpPr>
          <p:cNvPr name="Freeform 35" id="35"/>
          <p:cNvSpPr/>
          <p:nvPr/>
        </p:nvSpPr>
        <p:spPr>
          <a:xfrm flipH="false" flipV="false" rot="0">
            <a:off x="-879403" y="8974168"/>
            <a:ext cx="1898578" cy="1847158"/>
          </a:xfrm>
          <a:custGeom>
            <a:avLst/>
            <a:gdLst/>
            <a:ahLst/>
            <a:cxnLst/>
            <a:rect r="r" b="b" t="t" l="l"/>
            <a:pathLst>
              <a:path h="1847158" w="1898578">
                <a:moveTo>
                  <a:pt x="0" y="0"/>
                </a:moveTo>
                <a:lnTo>
                  <a:pt x="1898578" y="0"/>
                </a:lnTo>
                <a:lnTo>
                  <a:pt x="1898578" y="1847159"/>
                </a:lnTo>
                <a:lnTo>
                  <a:pt x="0" y="1847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16079463" y="-2895489"/>
            <a:ext cx="5349921" cy="6728429"/>
          </a:xfrm>
          <a:custGeom>
            <a:avLst/>
            <a:gdLst/>
            <a:ahLst/>
            <a:cxnLst/>
            <a:rect r="r" b="b" t="t" l="l"/>
            <a:pathLst>
              <a:path h="6728429" w="5349921">
                <a:moveTo>
                  <a:pt x="0" y="0"/>
                </a:moveTo>
                <a:lnTo>
                  <a:pt x="5349921" y="0"/>
                </a:lnTo>
                <a:lnTo>
                  <a:pt x="5349921" y="6728429"/>
                </a:lnTo>
                <a:lnTo>
                  <a:pt x="0" y="6728429"/>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55783" y="2575770"/>
            <a:ext cx="7090947" cy="5523152"/>
            <a:chOff x="0" y="0"/>
            <a:chExt cx="2118938" cy="1650445"/>
          </a:xfrm>
        </p:grpSpPr>
        <p:sp>
          <p:nvSpPr>
            <p:cNvPr name="Freeform 4" id="4"/>
            <p:cNvSpPr/>
            <p:nvPr/>
          </p:nvSpPr>
          <p:spPr>
            <a:xfrm flipH="false" flipV="false" rot="0">
              <a:off x="0" y="0"/>
              <a:ext cx="2118938" cy="1650445"/>
            </a:xfrm>
            <a:custGeom>
              <a:avLst/>
              <a:gdLst/>
              <a:ahLst/>
              <a:cxnLst/>
              <a:rect r="r" b="b" t="t" l="l"/>
              <a:pathLst>
                <a:path h="1650445" w="2118938">
                  <a:moveTo>
                    <a:pt x="37121" y="0"/>
                  </a:moveTo>
                  <a:lnTo>
                    <a:pt x="2081817" y="0"/>
                  </a:lnTo>
                  <a:cubicBezTo>
                    <a:pt x="2091662" y="0"/>
                    <a:pt x="2101104" y="3911"/>
                    <a:pt x="2108066" y="10873"/>
                  </a:cubicBezTo>
                  <a:cubicBezTo>
                    <a:pt x="2115027" y="17834"/>
                    <a:pt x="2118938" y="27276"/>
                    <a:pt x="2118938" y="37121"/>
                  </a:cubicBezTo>
                  <a:lnTo>
                    <a:pt x="2118938" y="1613324"/>
                  </a:lnTo>
                  <a:cubicBezTo>
                    <a:pt x="2118938" y="1623169"/>
                    <a:pt x="2115027" y="1632611"/>
                    <a:pt x="2108066" y="1639573"/>
                  </a:cubicBezTo>
                  <a:cubicBezTo>
                    <a:pt x="2101104" y="1646534"/>
                    <a:pt x="2091662" y="1650445"/>
                    <a:pt x="2081817" y="1650445"/>
                  </a:cubicBezTo>
                  <a:lnTo>
                    <a:pt x="37121" y="1650445"/>
                  </a:lnTo>
                  <a:cubicBezTo>
                    <a:pt x="16620" y="1650445"/>
                    <a:pt x="0" y="1633825"/>
                    <a:pt x="0" y="1613324"/>
                  </a:cubicBezTo>
                  <a:lnTo>
                    <a:pt x="0" y="37121"/>
                  </a:lnTo>
                  <a:cubicBezTo>
                    <a:pt x="0" y="27276"/>
                    <a:pt x="3911" y="17834"/>
                    <a:pt x="10873" y="10873"/>
                  </a:cubicBezTo>
                  <a:cubicBezTo>
                    <a:pt x="17834" y="3911"/>
                    <a:pt x="27276" y="0"/>
                    <a:pt x="37121" y="0"/>
                  </a:cubicBezTo>
                  <a:close/>
                </a:path>
              </a:pathLst>
            </a:custGeom>
            <a:solidFill>
              <a:srgbClr val="C4F1FA"/>
            </a:solidFill>
            <a:ln w="38100" cap="rnd">
              <a:solidFill>
                <a:srgbClr val="1E5B82"/>
              </a:solidFill>
              <a:prstDash val="solid"/>
              <a:round/>
            </a:ln>
          </p:spPr>
        </p:sp>
        <p:sp>
          <p:nvSpPr>
            <p:cNvPr name="TextBox 5" id="5"/>
            <p:cNvSpPr txBox="true"/>
            <p:nvPr/>
          </p:nvSpPr>
          <p:spPr>
            <a:xfrm>
              <a:off x="0" y="-28575"/>
              <a:ext cx="2118938" cy="1679020"/>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AutoShape 6" id="6"/>
          <p:cNvSpPr/>
          <p:nvPr/>
        </p:nvSpPr>
        <p:spPr>
          <a:xfrm flipH="true">
            <a:off x="3344490" y="5356396"/>
            <a:ext cx="5379379" cy="19050"/>
          </a:xfrm>
          <a:prstGeom prst="line">
            <a:avLst/>
          </a:prstGeom>
          <a:ln cap="flat" w="38100">
            <a:solidFill>
              <a:srgbClr val="1E5B82"/>
            </a:solidFill>
            <a:prstDash val="solid"/>
            <a:headEnd type="none" len="sm" w="sm"/>
            <a:tailEnd type="none" len="sm" w="sm"/>
          </a:ln>
        </p:spPr>
      </p:sp>
      <p:sp>
        <p:nvSpPr>
          <p:cNvPr name="Freeform 7" id="7"/>
          <p:cNvSpPr/>
          <p:nvPr/>
        </p:nvSpPr>
        <p:spPr>
          <a:xfrm flipH="false" flipV="false" rot="1039061">
            <a:off x="-1257373" y="7398585"/>
            <a:ext cx="5349921" cy="6728429"/>
          </a:xfrm>
          <a:custGeom>
            <a:avLst/>
            <a:gdLst/>
            <a:ahLst/>
            <a:cxnLst/>
            <a:rect r="r" b="b" t="t" l="l"/>
            <a:pathLst>
              <a:path h="6728429" w="5349921">
                <a:moveTo>
                  <a:pt x="0" y="0"/>
                </a:moveTo>
                <a:lnTo>
                  <a:pt x="5349921" y="0"/>
                </a:lnTo>
                <a:lnTo>
                  <a:pt x="5349921" y="6728428"/>
                </a:lnTo>
                <a:lnTo>
                  <a:pt x="0" y="6728428"/>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0">
            <a:off x="3097683" y="3509428"/>
            <a:ext cx="5872993" cy="647025"/>
          </a:xfrm>
          <a:custGeom>
            <a:avLst/>
            <a:gdLst/>
            <a:ahLst/>
            <a:cxnLst/>
            <a:rect r="r" b="b" t="t" l="l"/>
            <a:pathLst>
              <a:path h="647025" w="5872993">
                <a:moveTo>
                  <a:pt x="0" y="0"/>
                </a:moveTo>
                <a:lnTo>
                  <a:pt x="5872993" y="0"/>
                </a:lnTo>
                <a:lnTo>
                  <a:pt x="5872993" y="647024"/>
                </a:lnTo>
                <a:lnTo>
                  <a:pt x="0" y="647024"/>
                </a:lnTo>
                <a:lnTo>
                  <a:pt x="0" y="0"/>
                </a:lnTo>
                <a:close/>
              </a:path>
            </a:pathLst>
          </a:custGeom>
          <a:blipFill>
            <a:blip r:embed="rId4"/>
            <a:stretch>
              <a:fillRect l="0" t="0" r="0" b="0"/>
            </a:stretch>
          </a:blipFill>
        </p:spPr>
      </p:sp>
      <p:sp>
        <p:nvSpPr>
          <p:cNvPr name="Freeform 9" id="9"/>
          <p:cNvSpPr/>
          <p:nvPr/>
        </p:nvSpPr>
        <p:spPr>
          <a:xfrm flipH="false" flipV="false" rot="0">
            <a:off x="2594042" y="4444369"/>
            <a:ext cx="6614429" cy="590980"/>
          </a:xfrm>
          <a:custGeom>
            <a:avLst/>
            <a:gdLst/>
            <a:ahLst/>
            <a:cxnLst/>
            <a:rect r="r" b="b" t="t" l="l"/>
            <a:pathLst>
              <a:path h="590980" w="6614429">
                <a:moveTo>
                  <a:pt x="0" y="0"/>
                </a:moveTo>
                <a:lnTo>
                  <a:pt x="6614429" y="0"/>
                </a:lnTo>
                <a:lnTo>
                  <a:pt x="6614429" y="590980"/>
                </a:lnTo>
                <a:lnTo>
                  <a:pt x="0" y="590980"/>
                </a:lnTo>
                <a:lnTo>
                  <a:pt x="0" y="0"/>
                </a:lnTo>
                <a:close/>
              </a:path>
            </a:pathLst>
          </a:custGeom>
          <a:blipFill>
            <a:blip r:embed="rId5"/>
            <a:stretch>
              <a:fillRect l="0" t="0" r="0" b="0"/>
            </a:stretch>
          </a:blipFill>
        </p:spPr>
      </p:sp>
      <p:grpSp>
        <p:nvGrpSpPr>
          <p:cNvPr name="Group 10" id="10"/>
          <p:cNvGrpSpPr/>
          <p:nvPr/>
        </p:nvGrpSpPr>
        <p:grpSpPr>
          <a:xfrm rot="0">
            <a:off x="10168353" y="2613870"/>
            <a:ext cx="7090947" cy="5523152"/>
            <a:chOff x="0" y="0"/>
            <a:chExt cx="2118938" cy="1650445"/>
          </a:xfrm>
        </p:grpSpPr>
        <p:sp>
          <p:nvSpPr>
            <p:cNvPr name="Freeform 11" id="11"/>
            <p:cNvSpPr/>
            <p:nvPr/>
          </p:nvSpPr>
          <p:spPr>
            <a:xfrm flipH="false" flipV="false" rot="0">
              <a:off x="0" y="0"/>
              <a:ext cx="2118938" cy="1650445"/>
            </a:xfrm>
            <a:custGeom>
              <a:avLst/>
              <a:gdLst/>
              <a:ahLst/>
              <a:cxnLst/>
              <a:rect r="r" b="b" t="t" l="l"/>
              <a:pathLst>
                <a:path h="1650445" w="2118938">
                  <a:moveTo>
                    <a:pt x="37121" y="0"/>
                  </a:moveTo>
                  <a:lnTo>
                    <a:pt x="2081817" y="0"/>
                  </a:lnTo>
                  <a:cubicBezTo>
                    <a:pt x="2091662" y="0"/>
                    <a:pt x="2101104" y="3911"/>
                    <a:pt x="2108066" y="10873"/>
                  </a:cubicBezTo>
                  <a:cubicBezTo>
                    <a:pt x="2115027" y="17834"/>
                    <a:pt x="2118938" y="27276"/>
                    <a:pt x="2118938" y="37121"/>
                  </a:cubicBezTo>
                  <a:lnTo>
                    <a:pt x="2118938" y="1613324"/>
                  </a:lnTo>
                  <a:cubicBezTo>
                    <a:pt x="2118938" y="1623169"/>
                    <a:pt x="2115027" y="1632611"/>
                    <a:pt x="2108066" y="1639573"/>
                  </a:cubicBezTo>
                  <a:cubicBezTo>
                    <a:pt x="2101104" y="1646534"/>
                    <a:pt x="2091662" y="1650445"/>
                    <a:pt x="2081817" y="1650445"/>
                  </a:cubicBezTo>
                  <a:lnTo>
                    <a:pt x="37121" y="1650445"/>
                  </a:lnTo>
                  <a:cubicBezTo>
                    <a:pt x="16620" y="1650445"/>
                    <a:pt x="0" y="1633825"/>
                    <a:pt x="0" y="1613324"/>
                  </a:cubicBezTo>
                  <a:lnTo>
                    <a:pt x="0" y="37121"/>
                  </a:lnTo>
                  <a:cubicBezTo>
                    <a:pt x="0" y="27276"/>
                    <a:pt x="3911" y="17834"/>
                    <a:pt x="10873" y="10873"/>
                  </a:cubicBezTo>
                  <a:cubicBezTo>
                    <a:pt x="17834" y="3911"/>
                    <a:pt x="27276" y="0"/>
                    <a:pt x="37121" y="0"/>
                  </a:cubicBezTo>
                  <a:close/>
                </a:path>
              </a:pathLst>
            </a:custGeom>
            <a:solidFill>
              <a:srgbClr val="C4F1FA"/>
            </a:solidFill>
            <a:ln w="38100" cap="rnd">
              <a:solidFill>
                <a:srgbClr val="1E5B82"/>
              </a:solidFill>
              <a:prstDash val="solid"/>
              <a:round/>
            </a:ln>
          </p:spPr>
        </p:sp>
        <p:sp>
          <p:nvSpPr>
            <p:cNvPr name="TextBox 12" id="12"/>
            <p:cNvSpPr txBox="true"/>
            <p:nvPr/>
          </p:nvSpPr>
          <p:spPr>
            <a:xfrm>
              <a:off x="0" y="-28575"/>
              <a:ext cx="2118938" cy="1679020"/>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AutoShape 13" id="13"/>
          <p:cNvSpPr/>
          <p:nvPr/>
        </p:nvSpPr>
        <p:spPr>
          <a:xfrm flipH="true">
            <a:off x="11265424" y="5299247"/>
            <a:ext cx="5379379" cy="19050"/>
          </a:xfrm>
          <a:prstGeom prst="line">
            <a:avLst/>
          </a:prstGeom>
          <a:ln cap="flat" w="38100">
            <a:solidFill>
              <a:srgbClr val="1E5B82"/>
            </a:solidFill>
            <a:prstDash val="solid"/>
            <a:headEnd type="none" len="sm" w="sm"/>
            <a:tailEnd type="none" len="sm" w="sm"/>
          </a:ln>
        </p:spPr>
      </p:sp>
      <p:sp>
        <p:nvSpPr>
          <p:cNvPr name="Freeform 14" id="14"/>
          <p:cNvSpPr/>
          <p:nvPr/>
        </p:nvSpPr>
        <p:spPr>
          <a:xfrm flipH="false" flipV="false" rot="0">
            <a:off x="11126983" y="3727281"/>
            <a:ext cx="5656263" cy="858343"/>
          </a:xfrm>
          <a:custGeom>
            <a:avLst/>
            <a:gdLst/>
            <a:ahLst/>
            <a:cxnLst/>
            <a:rect r="r" b="b" t="t" l="l"/>
            <a:pathLst>
              <a:path h="858343" w="5656263">
                <a:moveTo>
                  <a:pt x="0" y="0"/>
                </a:moveTo>
                <a:lnTo>
                  <a:pt x="5656263" y="0"/>
                </a:lnTo>
                <a:lnTo>
                  <a:pt x="5656263" y="858343"/>
                </a:lnTo>
                <a:lnTo>
                  <a:pt x="0" y="858343"/>
                </a:lnTo>
                <a:lnTo>
                  <a:pt x="0" y="0"/>
                </a:lnTo>
                <a:close/>
              </a:path>
            </a:pathLst>
          </a:custGeom>
          <a:blipFill>
            <a:blip r:embed="rId6"/>
            <a:stretch>
              <a:fillRect l="0" t="0" r="0" b="0"/>
            </a:stretch>
          </a:blipFill>
        </p:spPr>
      </p:sp>
      <p:sp>
        <p:nvSpPr>
          <p:cNvPr name="TextBox 15" id="15"/>
          <p:cNvSpPr txBox="true"/>
          <p:nvPr/>
        </p:nvSpPr>
        <p:spPr>
          <a:xfrm rot="0">
            <a:off x="4948787" y="803388"/>
            <a:ext cx="8390426"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Training &amp; Evaluation</a:t>
            </a:r>
          </a:p>
        </p:txBody>
      </p:sp>
      <p:sp>
        <p:nvSpPr>
          <p:cNvPr name="TextBox 16" id="16"/>
          <p:cNvSpPr txBox="true"/>
          <p:nvPr/>
        </p:nvSpPr>
        <p:spPr>
          <a:xfrm rot="0">
            <a:off x="2783520" y="5720848"/>
            <a:ext cx="6187156" cy="1987550"/>
          </a:xfrm>
          <a:prstGeom prst="rect">
            <a:avLst/>
          </a:prstGeom>
        </p:spPr>
        <p:txBody>
          <a:bodyPr anchor="t" rtlCol="false" tIns="0" lIns="0" bIns="0" rIns="0">
            <a:spAutoFit/>
          </a:bodyPr>
          <a:lstStyle/>
          <a:p>
            <a:pPr algn="just">
              <a:lnSpc>
                <a:spcPts val="3099"/>
              </a:lnSpc>
            </a:pPr>
            <a:r>
              <a:rPr lang="en-US" sz="2499">
                <a:solidFill>
                  <a:srgbClr val="1E5B82"/>
                </a:solidFill>
                <a:latin typeface="Codec Pro"/>
              </a:rPr>
              <a:t>At last, we gained accuracy of approx 84% and with a loss of 0.16%. </a:t>
            </a:r>
          </a:p>
          <a:p>
            <a:pPr algn="just">
              <a:lnSpc>
                <a:spcPts val="3099"/>
              </a:lnSpc>
            </a:pPr>
          </a:p>
          <a:p>
            <a:pPr algn="just">
              <a:lnSpc>
                <a:spcPts val="3099"/>
              </a:lnSpc>
            </a:pPr>
            <a:r>
              <a:rPr lang="en-US" sz="2499">
                <a:solidFill>
                  <a:srgbClr val="1E5B82"/>
                </a:solidFill>
                <a:latin typeface="Codec Pro"/>
              </a:rPr>
              <a:t>And val_accuracy is approx 87% with a loss of 13%.</a:t>
            </a:r>
          </a:p>
        </p:txBody>
      </p:sp>
      <p:sp>
        <p:nvSpPr>
          <p:cNvPr name="TextBox 17" id="17"/>
          <p:cNvSpPr txBox="true"/>
          <p:nvPr/>
        </p:nvSpPr>
        <p:spPr>
          <a:xfrm rot="0">
            <a:off x="10596090" y="5758947"/>
            <a:ext cx="6187156" cy="1206500"/>
          </a:xfrm>
          <a:prstGeom prst="rect">
            <a:avLst/>
          </a:prstGeom>
        </p:spPr>
        <p:txBody>
          <a:bodyPr anchor="t" rtlCol="false" tIns="0" lIns="0" bIns="0" rIns="0">
            <a:spAutoFit/>
          </a:bodyPr>
          <a:lstStyle/>
          <a:p>
            <a:pPr algn="just">
              <a:lnSpc>
                <a:spcPts val="3099"/>
              </a:lnSpc>
            </a:pPr>
            <a:r>
              <a:rPr lang="en-US" sz="2499">
                <a:solidFill>
                  <a:srgbClr val="1E5B82"/>
                </a:solidFill>
                <a:latin typeface="Codec Pro"/>
              </a:rPr>
              <a:t>After Evaluating the model, we gained Test accuracy is appox 88% with a loss of approx 12%.</a:t>
            </a:r>
          </a:p>
        </p:txBody>
      </p:sp>
      <p:sp>
        <p:nvSpPr>
          <p:cNvPr name="TextBox 18" id="18"/>
          <p:cNvSpPr txBox="true"/>
          <p:nvPr/>
        </p:nvSpPr>
        <p:spPr>
          <a:xfrm rot="0">
            <a:off x="4972714" y="2873426"/>
            <a:ext cx="1258044" cy="460375"/>
          </a:xfrm>
          <a:prstGeom prst="rect">
            <a:avLst/>
          </a:prstGeom>
        </p:spPr>
        <p:txBody>
          <a:bodyPr anchor="t" rtlCol="false" tIns="0" lIns="0" bIns="0" rIns="0">
            <a:spAutoFit/>
          </a:bodyPr>
          <a:lstStyle/>
          <a:p>
            <a:pPr algn="ctr">
              <a:lnSpc>
                <a:spcPts val="3499"/>
              </a:lnSpc>
            </a:pPr>
            <a:r>
              <a:rPr lang="en-US" sz="2499">
                <a:solidFill>
                  <a:srgbClr val="1E5B82"/>
                </a:solidFill>
                <a:latin typeface="Codec Pro Bold"/>
              </a:rPr>
              <a:t>Training</a:t>
            </a:r>
          </a:p>
        </p:txBody>
      </p:sp>
      <p:sp>
        <p:nvSpPr>
          <p:cNvPr name="TextBox 19" id="19"/>
          <p:cNvSpPr txBox="true"/>
          <p:nvPr/>
        </p:nvSpPr>
        <p:spPr>
          <a:xfrm rot="0">
            <a:off x="12907699" y="2873426"/>
            <a:ext cx="1612255" cy="460375"/>
          </a:xfrm>
          <a:prstGeom prst="rect">
            <a:avLst/>
          </a:prstGeom>
        </p:spPr>
        <p:txBody>
          <a:bodyPr anchor="t" rtlCol="false" tIns="0" lIns="0" bIns="0" rIns="0">
            <a:spAutoFit/>
          </a:bodyPr>
          <a:lstStyle/>
          <a:p>
            <a:pPr algn="ctr">
              <a:lnSpc>
                <a:spcPts val="3499"/>
              </a:lnSpc>
            </a:pPr>
            <a:r>
              <a:rPr lang="en-US" sz="2499">
                <a:solidFill>
                  <a:srgbClr val="1E5B82"/>
                </a:solidFill>
                <a:latin typeface="Codec Pro Bold"/>
              </a:rPr>
              <a:t>Evaluation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004781" y="3047641"/>
            <a:ext cx="12278438" cy="5951284"/>
          </a:xfrm>
          <a:custGeom>
            <a:avLst/>
            <a:gdLst/>
            <a:ahLst/>
            <a:cxnLst/>
            <a:rect r="r" b="b" t="t" l="l"/>
            <a:pathLst>
              <a:path h="5951284" w="12278438">
                <a:moveTo>
                  <a:pt x="0" y="0"/>
                </a:moveTo>
                <a:lnTo>
                  <a:pt x="12278438" y="0"/>
                </a:lnTo>
                <a:lnTo>
                  <a:pt x="12278438" y="5951283"/>
                </a:lnTo>
                <a:lnTo>
                  <a:pt x="0" y="5951283"/>
                </a:lnTo>
                <a:lnTo>
                  <a:pt x="0" y="0"/>
                </a:lnTo>
                <a:close/>
              </a:path>
            </a:pathLst>
          </a:custGeom>
          <a:blipFill>
            <a:blip r:embed="rId2"/>
            <a:stretch>
              <a:fillRect l="0" t="0" r="0" b="0"/>
            </a:stretch>
          </a:blipFill>
          <a:ln cap="rnd">
            <a:noFill/>
            <a:prstDash val="solid"/>
            <a:round/>
          </a:ln>
        </p:spPr>
      </p:sp>
      <p:sp>
        <p:nvSpPr>
          <p:cNvPr name="TextBox 3" id="3"/>
          <p:cNvSpPr txBox="true"/>
          <p:nvPr/>
        </p:nvSpPr>
        <p:spPr>
          <a:xfrm rot="0">
            <a:off x="3004781" y="101843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WEB APPLICATION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602510" y="2107674"/>
            <a:ext cx="11082980" cy="7150626"/>
          </a:xfrm>
          <a:custGeom>
            <a:avLst/>
            <a:gdLst/>
            <a:ahLst/>
            <a:cxnLst/>
            <a:rect r="r" b="b" t="t" l="l"/>
            <a:pathLst>
              <a:path h="7150626" w="11082980">
                <a:moveTo>
                  <a:pt x="0" y="0"/>
                </a:moveTo>
                <a:lnTo>
                  <a:pt x="11082980" y="0"/>
                </a:lnTo>
                <a:lnTo>
                  <a:pt x="11082980" y="7150626"/>
                </a:lnTo>
                <a:lnTo>
                  <a:pt x="0" y="7150626"/>
                </a:lnTo>
                <a:lnTo>
                  <a:pt x="0" y="0"/>
                </a:lnTo>
                <a:close/>
              </a:path>
            </a:pathLst>
          </a:custGeom>
          <a:blipFill>
            <a:blip r:embed="rId2"/>
            <a:stretch>
              <a:fillRect l="0" t="-910" r="0" b="0"/>
            </a:stretch>
          </a:blipFill>
        </p:spPr>
      </p:sp>
      <p:sp>
        <p:nvSpPr>
          <p:cNvPr name="TextBox 3" id="3"/>
          <p:cNvSpPr txBox="true"/>
          <p:nvPr/>
        </p:nvSpPr>
        <p:spPr>
          <a:xfrm rot="0">
            <a:off x="2490861" y="30471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Result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592480" y="2245252"/>
            <a:ext cx="11103039" cy="7177310"/>
          </a:xfrm>
          <a:custGeom>
            <a:avLst/>
            <a:gdLst/>
            <a:ahLst/>
            <a:cxnLst/>
            <a:rect r="r" b="b" t="t" l="l"/>
            <a:pathLst>
              <a:path h="7177310" w="11103039">
                <a:moveTo>
                  <a:pt x="0" y="0"/>
                </a:moveTo>
                <a:lnTo>
                  <a:pt x="11103040" y="0"/>
                </a:lnTo>
                <a:lnTo>
                  <a:pt x="11103040" y="7177310"/>
                </a:lnTo>
                <a:lnTo>
                  <a:pt x="0" y="7177310"/>
                </a:lnTo>
                <a:lnTo>
                  <a:pt x="0" y="0"/>
                </a:lnTo>
                <a:close/>
              </a:path>
            </a:pathLst>
          </a:custGeom>
          <a:blipFill>
            <a:blip r:embed="rId2"/>
            <a:stretch>
              <a:fillRect l="0" t="-1471" r="0" b="0"/>
            </a:stretch>
          </a:blipFill>
        </p:spPr>
      </p:sp>
      <p:sp>
        <p:nvSpPr>
          <p:cNvPr name="TextBox 3" id="3"/>
          <p:cNvSpPr txBox="true"/>
          <p:nvPr/>
        </p:nvSpPr>
        <p:spPr>
          <a:xfrm rot="0">
            <a:off x="2490861" y="30471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Result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597555" y="2205697"/>
            <a:ext cx="11092891" cy="6832749"/>
          </a:xfrm>
          <a:custGeom>
            <a:avLst/>
            <a:gdLst/>
            <a:ahLst/>
            <a:cxnLst/>
            <a:rect r="r" b="b" t="t" l="l"/>
            <a:pathLst>
              <a:path h="6832749" w="11092891">
                <a:moveTo>
                  <a:pt x="0" y="0"/>
                </a:moveTo>
                <a:lnTo>
                  <a:pt x="11092890" y="0"/>
                </a:lnTo>
                <a:lnTo>
                  <a:pt x="11092890" y="6832748"/>
                </a:lnTo>
                <a:lnTo>
                  <a:pt x="0" y="6832748"/>
                </a:lnTo>
                <a:lnTo>
                  <a:pt x="0" y="0"/>
                </a:lnTo>
                <a:close/>
              </a:path>
            </a:pathLst>
          </a:custGeom>
          <a:blipFill>
            <a:blip r:embed="rId2"/>
            <a:stretch>
              <a:fillRect l="0" t="0" r="0" b="0"/>
            </a:stretch>
          </a:blipFill>
        </p:spPr>
      </p:sp>
      <p:sp>
        <p:nvSpPr>
          <p:cNvPr name="TextBox 3" id="3"/>
          <p:cNvSpPr txBox="true"/>
          <p:nvPr/>
        </p:nvSpPr>
        <p:spPr>
          <a:xfrm rot="0">
            <a:off x="2490861" y="30471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Result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false" rot="0">
            <a:off x="15110988" y="664469"/>
            <a:ext cx="2148312" cy="2092814"/>
          </a:xfrm>
          <a:custGeom>
            <a:avLst/>
            <a:gdLst/>
            <a:ahLst/>
            <a:cxnLst/>
            <a:rect r="r" b="b" t="t" l="l"/>
            <a:pathLst>
              <a:path h="2092814" w="2148312">
                <a:moveTo>
                  <a:pt x="2148312" y="0"/>
                </a:moveTo>
                <a:lnTo>
                  <a:pt x="0" y="0"/>
                </a:lnTo>
                <a:lnTo>
                  <a:pt x="0" y="2092814"/>
                </a:lnTo>
                <a:lnTo>
                  <a:pt x="2148312" y="2092814"/>
                </a:lnTo>
                <a:lnTo>
                  <a:pt x="21483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87829" y="960259"/>
            <a:ext cx="811614" cy="789633"/>
          </a:xfrm>
          <a:custGeom>
            <a:avLst/>
            <a:gdLst/>
            <a:ahLst/>
            <a:cxnLst/>
            <a:rect r="r" b="b" t="t" l="l"/>
            <a:pathLst>
              <a:path h="789633" w="811614">
                <a:moveTo>
                  <a:pt x="0" y="0"/>
                </a:moveTo>
                <a:lnTo>
                  <a:pt x="811614" y="0"/>
                </a:lnTo>
                <a:lnTo>
                  <a:pt x="811614" y="789633"/>
                </a:lnTo>
                <a:lnTo>
                  <a:pt x="0" y="789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299374" y="3116034"/>
            <a:ext cx="811614" cy="789633"/>
          </a:xfrm>
          <a:custGeom>
            <a:avLst/>
            <a:gdLst/>
            <a:ahLst/>
            <a:cxnLst/>
            <a:rect r="r" b="b" t="t" l="l"/>
            <a:pathLst>
              <a:path h="789633" w="811614">
                <a:moveTo>
                  <a:pt x="0" y="0"/>
                </a:moveTo>
                <a:lnTo>
                  <a:pt x="811614" y="0"/>
                </a:lnTo>
                <a:lnTo>
                  <a:pt x="811614" y="789632"/>
                </a:lnTo>
                <a:lnTo>
                  <a:pt x="0" y="7896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835805" y="4267616"/>
            <a:ext cx="16616390" cy="3179147"/>
            <a:chOff x="0" y="0"/>
            <a:chExt cx="5056845" cy="967506"/>
          </a:xfrm>
        </p:grpSpPr>
        <p:sp>
          <p:nvSpPr>
            <p:cNvPr name="Freeform 6" id="6"/>
            <p:cNvSpPr/>
            <p:nvPr/>
          </p:nvSpPr>
          <p:spPr>
            <a:xfrm flipH="false" flipV="false" rot="0">
              <a:off x="0" y="0"/>
              <a:ext cx="5056845" cy="967506"/>
            </a:xfrm>
            <a:custGeom>
              <a:avLst/>
              <a:gdLst/>
              <a:ahLst/>
              <a:cxnLst/>
              <a:rect r="r" b="b" t="t" l="l"/>
              <a:pathLst>
                <a:path h="967506" w="5056845">
                  <a:moveTo>
                    <a:pt x="15841" y="0"/>
                  </a:moveTo>
                  <a:lnTo>
                    <a:pt x="5041004" y="0"/>
                  </a:lnTo>
                  <a:cubicBezTo>
                    <a:pt x="5049753" y="0"/>
                    <a:pt x="5056845" y="7092"/>
                    <a:pt x="5056845" y="15841"/>
                  </a:cubicBezTo>
                  <a:lnTo>
                    <a:pt x="5056845" y="951664"/>
                  </a:lnTo>
                  <a:cubicBezTo>
                    <a:pt x="5056845" y="955866"/>
                    <a:pt x="5055176" y="959895"/>
                    <a:pt x="5052205" y="962866"/>
                  </a:cubicBezTo>
                  <a:cubicBezTo>
                    <a:pt x="5049234" y="965837"/>
                    <a:pt x="5045205" y="967506"/>
                    <a:pt x="5041004" y="967506"/>
                  </a:cubicBezTo>
                  <a:lnTo>
                    <a:pt x="15841" y="967506"/>
                  </a:lnTo>
                  <a:cubicBezTo>
                    <a:pt x="11640" y="967506"/>
                    <a:pt x="7611" y="965837"/>
                    <a:pt x="4640" y="962866"/>
                  </a:cubicBezTo>
                  <a:cubicBezTo>
                    <a:pt x="1669" y="959895"/>
                    <a:pt x="0" y="955866"/>
                    <a:pt x="0" y="951664"/>
                  </a:cubicBezTo>
                  <a:lnTo>
                    <a:pt x="0" y="15841"/>
                  </a:lnTo>
                  <a:cubicBezTo>
                    <a:pt x="0" y="11640"/>
                    <a:pt x="1669" y="7611"/>
                    <a:pt x="4640" y="4640"/>
                  </a:cubicBezTo>
                  <a:cubicBezTo>
                    <a:pt x="7611" y="1669"/>
                    <a:pt x="11640" y="0"/>
                    <a:pt x="15841" y="0"/>
                  </a:cubicBezTo>
                  <a:close/>
                </a:path>
              </a:pathLst>
            </a:custGeom>
            <a:solidFill>
              <a:srgbClr val="C4F1FA"/>
            </a:solidFill>
            <a:ln w="38100" cap="rnd">
              <a:solidFill>
                <a:srgbClr val="1E5B82"/>
              </a:solidFill>
              <a:prstDash val="solid"/>
              <a:round/>
            </a:ln>
          </p:spPr>
        </p:sp>
        <p:sp>
          <p:nvSpPr>
            <p:cNvPr name="TextBox 7" id="7"/>
            <p:cNvSpPr txBox="true"/>
            <p:nvPr/>
          </p:nvSpPr>
          <p:spPr>
            <a:xfrm>
              <a:off x="0" y="-28575"/>
              <a:ext cx="5056845" cy="996081"/>
            </a:xfrm>
            <a:prstGeom prst="rect">
              <a:avLst/>
            </a:prstGeom>
          </p:spPr>
          <p:txBody>
            <a:bodyPr anchor="ctr" rtlCol="false" tIns="43964" lIns="43964" bIns="43964" rIns="43964"/>
            <a:lstStyle/>
            <a:p>
              <a:pPr algn="ctr" marL="0" indent="0" lvl="0">
                <a:lnSpc>
                  <a:spcPts val="2541"/>
                </a:lnSpc>
                <a:spcBef>
                  <a:spcPct val="0"/>
                </a:spcBef>
              </a:pPr>
            </a:p>
          </p:txBody>
        </p:sp>
      </p:grpSp>
      <p:grpSp>
        <p:nvGrpSpPr>
          <p:cNvPr name="Group 8" id="8"/>
          <p:cNvGrpSpPr>
            <a:grpSpLocks noChangeAspect="true"/>
          </p:cNvGrpSpPr>
          <p:nvPr/>
        </p:nvGrpSpPr>
        <p:grpSpPr>
          <a:xfrm rot="0">
            <a:off x="1272545" y="4545175"/>
            <a:ext cx="1784579" cy="1777608"/>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35727" t="0" r="-27055" b="-63511"/>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11" id="11"/>
          <p:cNvGrpSpPr>
            <a:grpSpLocks noChangeAspect="true"/>
          </p:cNvGrpSpPr>
          <p:nvPr/>
        </p:nvGrpSpPr>
        <p:grpSpPr>
          <a:xfrm rot="0">
            <a:off x="4033433" y="4545175"/>
            <a:ext cx="1784579" cy="1777608"/>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0" r="223"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14" id="14"/>
          <p:cNvGrpSpPr>
            <a:grpSpLocks noChangeAspect="true"/>
          </p:cNvGrpSpPr>
          <p:nvPr/>
        </p:nvGrpSpPr>
        <p:grpSpPr>
          <a:xfrm rot="0">
            <a:off x="6790281" y="4545175"/>
            <a:ext cx="1784579" cy="1777608"/>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0" r="223" b="0"/>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17" id="17"/>
          <p:cNvGrpSpPr>
            <a:grpSpLocks noChangeAspect="true"/>
          </p:cNvGrpSpPr>
          <p:nvPr/>
        </p:nvGrpSpPr>
        <p:grpSpPr>
          <a:xfrm rot="0">
            <a:off x="9594585" y="4545175"/>
            <a:ext cx="1784579" cy="1777608"/>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448" t="-6204" r="223" b="-20823"/>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20" id="20"/>
          <p:cNvGrpSpPr>
            <a:grpSpLocks noChangeAspect="true"/>
          </p:cNvGrpSpPr>
          <p:nvPr/>
        </p:nvGrpSpPr>
        <p:grpSpPr>
          <a:xfrm rot="0">
            <a:off x="12306004" y="4545175"/>
            <a:ext cx="1784579" cy="1777608"/>
            <a:chOff x="0" y="0"/>
            <a:chExt cx="6502400" cy="6477000"/>
          </a:xfrm>
        </p:grpSpPr>
        <p:sp>
          <p:nvSpPr>
            <p:cNvPr name="Freeform 21" id="2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17005" t="-34611" r="-17005" b="0"/>
              </a:stretch>
            </a:blipFill>
          </p:spPr>
        </p:sp>
        <p:sp>
          <p:nvSpPr>
            <p:cNvPr name="Freeform 22" id="2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sp>
        <p:nvSpPr>
          <p:cNvPr name="AutoShape 23" id="23"/>
          <p:cNvSpPr/>
          <p:nvPr/>
        </p:nvSpPr>
        <p:spPr>
          <a:xfrm>
            <a:off x="3525336" y="4483597"/>
            <a:ext cx="0" cy="2749187"/>
          </a:xfrm>
          <a:prstGeom prst="line">
            <a:avLst/>
          </a:prstGeom>
          <a:ln cap="flat" w="28575">
            <a:solidFill>
              <a:srgbClr val="1E5B82"/>
            </a:solidFill>
            <a:prstDash val="solid"/>
            <a:headEnd type="none" len="sm" w="sm"/>
            <a:tailEnd type="none" len="sm" w="sm"/>
          </a:ln>
        </p:spPr>
      </p:sp>
      <p:sp>
        <p:nvSpPr>
          <p:cNvPr name="AutoShape 24" id="24"/>
          <p:cNvSpPr/>
          <p:nvPr/>
        </p:nvSpPr>
        <p:spPr>
          <a:xfrm>
            <a:off x="6327210" y="4456574"/>
            <a:ext cx="0" cy="2749187"/>
          </a:xfrm>
          <a:prstGeom prst="line">
            <a:avLst/>
          </a:prstGeom>
          <a:ln cap="flat" w="28575">
            <a:solidFill>
              <a:srgbClr val="1E5B82"/>
            </a:solidFill>
            <a:prstDash val="solid"/>
            <a:headEnd type="none" len="sm" w="sm"/>
            <a:tailEnd type="none" len="sm" w="sm"/>
          </a:ln>
        </p:spPr>
      </p:sp>
      <p:sp>
        <p:nvSpPr>
          <p:cNvPr name="AutoShape 25" id="25"/>
          <p:cNvSpPr/>
          <p:nvPr/>
        </p:nvSpPr>
        <p:spPr>
          <a:xfrm>
            <a:off x="9085938" y="4470085"/>
            <a:ext cx="0" cy="2749187"/>
          </a:xfrm>
          <a:prstGeom prst="line">
            <a:avLst/>
          </a:prstGeom>
          <a:ln cap="flat" w="28575">
            <a:solidFill>
              <a:srgbClr val="1E5B82"/>
            </a:solidFill>
            <a:prstDash val="solid"/>
            <a:headEnd type="none" len="sm" w="sm"/>
            <a:tailEnd type="none" len="sm" w="sm"/>
          </a:ln>
        </p:spPr>
      </p:sp>
      <p:sp>
        <p:nvSpPr>
          <p:cNvPr name="AutoShape 26" id="26"/>
          <p:cNvSpPr/>
          <p:nvPr/>
        </p:nvSpPr>
        <p:spPr>
          <a:xfrm>
            <a:off x="11887812" y="4443063"/>
            <a:ext cx="0" cy="2749187"/>
          </a:xfrm>
          <a:prstGeom prst="line">
            <a:avLst/>
          </a:prstGeom>
          <a:ln cap="flat" w="28575">
            <a:solidFill>
              <a:srgbClr val="1E5B82"/>
            </a:solidFill>
            <a:prstDash val="solid"/>
            <a:headEnd type="none" len="sm" w="sm"/>
            <a:tailEnd type="none" len="sm" w="sm"/>
          </a:ln>
        </p:spPr>
      </p:sp>
      <p:sp>
        <p:nvSpPr>
          <p:cNvPr name="AutoShape 27" id="27"/>
          <p:cNvSpPr/>
          <p:nvPr/>
        </p:nvSpPr>
        <p:spPr>
          <a:xfrm>
            <a:off x="14508775" y="4456574"/>
            <a:ext cx="0" cy="2749187"/>
          </a:xfrm>
          <a:prstGeom prst="line">
            <a:avLst/>
          </a:prstGeom>
          <a:ln cap="flat" w="28575">
            <a:solidFill>
              <a:srgbClr val="1E5B82"/>
            </a:solidFill>
            <a:prstDash val="solid"/>
            <a:headEnd type="none" len="sm" w="sm"/>
            <a:tailEnd type="none" len="sm" w="sm"/>
          </a:ln>
        </p:spPr>
      </p:sp>
      <p:grpSp>
        <p:nvGrpSpPr>
          <p:cNvPr name="Group 28" id="28"/>
          <p:cNvGrpSpPr>
            <a:grpSpLocks noChangeAspect="true"/>
          </p:cNvGrpSpPr>
          <p:nvPr/>
        </p:nvGrpSpPr>
        <p:grpSpPr>
          <a:xfrm rot="0">
            <a:off x="15019854" y="4639341"/>
            <a:ext cx="1784579" cy="1777608"/>
            <a:chOff x="0" y="0"/>
            <a:chExt cx="6502400" cy="6477000"/>
          </a:xfrm>
        </p:grpSpPr>
        <p:sp>
          <p:nvSpPr>
            <p:cNvPr name="Freeform 29" id="2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t="0" r="223" b="0"/>
              </a:stretch>
            </a:blipFill>
          </p:spPr>
        </p:sp>
        <p:sp>
          <p:nvSpPr>
            <p:cNvPr name="Freeform 30" id="3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sp>
        <p:nvSpPr>
          <p:cNvPr name="TextBox 31" id="31"/>
          <p:cNvSpPr txBox="true"/>
          <p:nvPr/>
        </p:nvSpPr>
        <p:spPr>
          <a:xfrm rot="0">
            <a:off x="6146469" y="2519158"/>
            <a:ext cx="5995062" cy="1351545"/>
          </a:xfrm>
          <a:prstGeom prst="rect">
            <a:avLst/>
          </a:prstGeom>
        </p:spPr>
        <p:txBody>
          <a:bodyPr anchor="t" rtlCol="false" tIns="0" lIns="0" bIns="0" rIns="0">
            <a:spAutoFit/>
          </a:bodyPr>
          <a:lstStyle/>
          <a:p>
            <a:pPr algn="ctr" marL="0" indent="0" lvl="0">
              <a:lnSpc>
                <a:spcPts val="10189"/>
              </a:lnSpc>
              <a:spcBef>
                <a:spcPct val="0"/>
              </a:spcBef>
            </a:pPr>
            <a:r>
              <a:rPr lang="en-US" sz="7383">
                <a:solidFill>
                  <a:srgbClr val="1E5B82"/>
                </a:solidFill>
                <a:latin typeface="Codec Pro ExtraBold"/>
              </a:rPr>
              <a:t>Our team</a:t>
            </a:r>
          </a:p>
        </p:txBody>
      </p:sp>
      <p:sp>
        <p:nvSpPr>
          <p:cNvPr name="TextBox 32" id="32"/>
          <p:cNvSpPr txBox="true"/>
          <p:nvPr/>
        </p:nvSpPr>
        <p:spPr>
          <a:xfrm rot="0">
            <a:off x="1028700" y="6411491"/>
            <a:ext cx="2357364" cy="333248"/>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Chinta Sai Ranganath</a:t>
            </a:r>
          </a:p>
        </p:txBody>
      </p:sp>
      <p:sp>
        <p:nvSpPr>
          <p:cNvPr name="TextBox 33" id="33"/>
          <p:cNvSpPr txBox="true"/>
          <p:nvPr/>
        </p:nvSpPr>
        <p:spPr>
          <a:xfrm rot="0">
            <a:off x="3761801" y="6438514"/>
            <a:ext cx="2251178" cy="333248"/>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Sidramyna Rathnakar</a:t>
            </a:r>
          </a:p>
        </p:txBody>
      </p:sp>
      <p:sp>
        <p:nvSpPr>
          <p:cNvPr name="TextBox 34" id="34"/>
          <p:cNvSpPr txBox="true"/>
          <p:nvPr/>
        </p:nvSpPr>
        <p:spPr>
          <a:xfrm rot="0">
            <a:off x="6839740" y="6407101"/>
            <a:ext cx="1784579" cy="590931"/>
          </a:xfrm>
          <a:prstGeom prst="rect">
            <a:avLst/>
          </a:prstGeom>
        </p:spPr>
        <p:txBody>
          <a:bodyPr anchor="t" rtlCol="false" tIns="0" lIns="0" bIns="0" rIns="0">
            <a:spAutoFit/>
          </a:bodyPr>
          <a:lstStyle/>
          <a:p>
            <a:pPr algn="ctr">
              <a:lnSpc>
                <a:spcPts val="2232"/>
              </a:lnSpc>
            </a:pPr>
            <a:r>
              <a:rPr lang="en-US" sz="1800" spc="-36">
                <a:solidFill>
                  <a:srgbClr val="1E5B82"/>
                </a:solidFill>
                <a:latin typeface="Calibri (MS) Bold"/>
              </a:rPr>
              <a:t>Mohammad Fariduddin</a:t>
            </a:r>
          </a:p>
        </p:txBody>
      </p:sp>
      <p:sp>
        <p:nvSpPr>
          <p:cNvPr name="TextBox 35" id="35"/>
          <p:cNvSpPr txBox="true"/>
          <p:nvPr/>
        </p:nvSpPr>
        <p:spPr>
          <a:xfrm rot="0">
            <a:off x="9597016" y="6369324"/>
            <a:ext cx="1784579" cy="628523"/>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Lunavath Thirupathi</a:t>
            </a:r>
          </a:p>
        </p:txBody>
      </p:sp>
      <p:sp>
        <p:nvSpPr>
          <p:cNvPr name="TextBox 36" id="36"/>
          <p:cNvSpPr txBox="true"/>
          <p:nvPr/>
        </p:nvSpPr>
        <p:spPr>
          <a:xfrm rot="0">
            <a:off x="12033227" y="6411491"/>
            <a:ext cx="2459062" cy="628523"/>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Kota</a:t>
            </a:r>
          </a:p>
          <a:p>
            <a:pPr algn="ctr">
              <a:lnSpc>
                <a:spcPts val="2355"/>
              </a:lnSpc>
            </a:pPr>
            <a:r>
              <a:rPr lang="en-US" sz="1899" spc="-37">
                <a:solidFill>
                  <a:srgbClr val="1E5B82"/>
                </a:solidFill>
                <a:latin typeface="Calibri (MS) Bold"/>
              </a:rPr>
              <a:t> Amith</a:t>
            </a:r>
          </a:p>
        </p:txBody>
      </p:sp>
      <p:sp>
        <p:nvSpPr>
          <p:cNvPr name="TextBox 37" id="37"/>
          <p:cNvSpPr txBox="true"/>
          <p:nvPr/>
        </p:nvSpPr>
        <p:spPr>
          <a:xfrm rot="0">
            <a:off x="14657153" y="6438514"/>
            <a:ext cx="2459062" cy="923798"/>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Likith</a:t>
            </a:r>
          </a:p>
          <a:p>
            <a:pPr algn="ctr">
              <a:lnSpc>
                <a:spcPts val="2355"/>
              </a:lnSpc>
            </a:pPr>
            <a:r>
              <a:rPr lang="en-US" sz="1899" spc="-37">
                <a:solidFill>
                  <a:srgbClr val="1E5B82"/>
                </a:solidFill>
                <a:latin typeface="Calibri (MS) Bold"/>
              </a:rPr>
              <a:t> Chowdary</a:t>
            </a:r>
          </a:p>
          <a:p>
            <a:pPr algn="ctr">
              <a:lnSpc>
                <a:spcPts val="235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589488" y="2346162"/>
            <a:ext cx="11109023" cy="6708313"/>
          </a:xfrm>
          <a:custGeom>
            <a:avLst/>
            <a:gdLst/>
            <a:ahLst/>
            <a:cxnLst/>
            <a:rect r="r" b="b" t="t" l="l"/>
            <a:pathLst>
              <a:path h="6708313" w="11109023">
                <a:moveTo>
                  <a:pt x="0" y="0"/>
                </a:moveTo>
                <a:lnTo>
                  <a:pt x="11109024" y="0"/>
                </a:lnTo>
                <a:lnTo>
                  <a:pt x="11109024" y="6708313"/>
                </a:lnTo>
                <a:lnTo>
                  <a:pt x="0" y="6708313"/>
                </a:lnTo>
                <a:lnTo>
                  <a:pt x="0" y="0"/>
                </a:lnTo>
                <a:close/>
              </a:path>
            </a:pathLst>
          </a:custGeom>
          <a:blipFill>
            <a:blip r:embed="rId2"/>
            <a:stretch>
              <a:fillRect l="0" t="-645" r="-3122" b="0"/>
            </a:stretch>
          </a:blipFill>
        </p:spPr>
      </p:sp>
      <p:sp>
        <p:nvSpPr>
          <p:cNvPr name="TextBox 3" id="3"/>
          <p:cNvSpPr txBox="true"/>
          <p:nvPr/>
        </p:nvSpPr>
        <p:spPr>
          <a:xfrm rot="0">
            <a:off x="2490861" y="30471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Result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false" rot="0">
            <a:off x="-2374336" y="2516262"/>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471070" y="-3723676"/>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923793" y="771525"/>
            <a:ext cx="6440413" cy="1491234"/>
          </a:xfrm>
          <a:prstGeom prst="rect">
            <a:avLst/>
          </a:prstGeom>
        </p:spPr>
        <p:txBody>
          <a:bodyPr anchor="t" rtlCol="false" tIns="0" lIns="0" bIns="0" rIns="0">
            <a:spAutoFit/>
          </a:bodyPr>
          <a:lstStyle/>
          <a:p>
            <a:pPr algn="ctr">
              <a:lnSpc>
                <a:spcPts val="11177"/>
              </a:lnSpc>
            </a:pPr>
            <a:r>
              <a:rPr lang="en-US" sz="8100">
                <a:solidFill>
                  <a:srgbClr val="1E5B82"/>
                </a:solidFill>
                <a:latin typeface="Codec Pro ExtraBold"/>
              </a:rPr>
              <a:t>Conclusion</a:t>
            </a:r>
          </a:p>
        </p:txBody>
      </p:sp>
      <p:sp>
        <p:nvSpPr>
          <p:cNvPr name="TextBox 5" id="5"/>
          <p:cNvSpPr txBox="true"/>
          <p:nvPr/>
        </p:nvSpPr>
        <p:spPr>
          <a:xfrm rot="0">
            <a:off x="3180951" y="2816850"/>
            <a:ext cx="11926099" cy="5355453"/>
          </a:xfrm>
          <a:prstGeom prst="rect">
            <a:avLst/>
          </a:prstGeom>
        </p:spPr>
        <p:txBody>
          <a:bodyPr anchor="t" rtlCol="false" tIns="0" lIns="0" bIns="0" rIns="0">
            <a:spAutoFit/>
          </a:bodyPr>
          <a:lstStyle/>
          <a:p>
            <a:pPr algn="just">
              <a:lnSpc>
                <a:spcPts val="3585"/>
              </a:lnSpc>
            </a:pPr>
            <a:r>
              <a:rPr lang="en-US" sz="2560">
                <a:solidFill>
                  <a:srgbClr val="1E5B82"/>
                </a:solidFill>
                <a:latin typeface="Codec Pro"/>
              </a:rPr>
              <a:t>In conclusion, our journey to leverage computer technology for improving leukemia diagnosis has been promising. Through rigorous testing of deep learning techniques, we aimed to enhance the speed and accuracy of detecting leukemia cells in microscopic images. Our primary objective was to enable early detection of leukemia, facilitating better treatment outcomes for patients.</a:t>
            </a:r>
          </a:p>
          <a:p>
            <a:pPr algn="just">
              <a:lnSpc>
                <a:spcPts val="3585"/>
              </a:lnSpc>
            </a:pPr>
          </a:p>
          <a:p>
            <a:pPr algn="just">
              <a:lnSpc>
                <a:spcPts val="3499"/>
              </a:lnSpc>
            </a:pPr>
            <a:r>
              <a:rPr lang="en-US" sz="2499">
                <a:solidFill>
                  <a:srgbClr val="1E5B82"/>
                </a:solidFill>
                <a:latin typeface="Codec Pro"/>
              </a:rPr>
              <a:t>By combining research efforts and collaborative initiatives, we are optimistic about the potential impact of our work in revolutionizing leukemia diagnosis. With continued dedication and innovation, we aspire to make significant strides towards improving healthcare outcomes for individuals affected by leukemia.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3283767" y="2033732"/>
            <a:ext cx="11215916" cy="2511086"/>
            <a:chOff x="0" y="0"/>
            <a:chExt cx="2953986" cy="661356"/>
          </a:xfrm>
        </p:grpSpPr>
        <p:sp>
          <p:nvSpPr>
            <p:cNvPr name="Freeform 3" id="3"/>
            <p:cNvSpPr/>
            <p:nvPr/>
          </p:nvSpPr>
          <p:spPr>
            <a:xfrm flipH="false" flipV="false" rot="0">
              <a:off x="0" y="0"/>
              <a:ext cx="2953986" cy="661356"/>
            </a:xfrm>
            <a:custGeom>
              <a:avLst/>
              <a:gdLst/>
              <a:ahLst/>
              <a:cxnLst/>
              <a:rect r="r" b="b" t="t" l="l"/>
              <a:pathLst>
                <a:path h="661356" w="2953986">
                  <a:moveTo>
                    <a:pt x="23469" y="0"/>
                  </a:moveTo>
                  <a:lnTo>
                    <a:pt x="2930517" y="0"/>
                  </a:lnTo>
                  <a:cubicBezTo>
                    <a:pt x="2936741" y="0"/>
                    <a:pt x="2942711" y="2473"/>
                    <a:pt x="2947112" y="6874"/>
                  </a:cubicBezTo>
                  <a:cubicBezTo>
                    <a:pt x="2951513" y="11275"/>
                    <a:pt x="2953986" y="17245"/>
                    <a:pt x="2953986" y="23469"/>
                  </a:cubicBezTo>
                  <a:lnTo>
                    <a:pt x="2953986" y="637887"/>
                  </a:lnTo>
                  <a:cubicBezTo>
                    <a:pt x="2953986" y="650849"/>
                    <a:pt x="2943479" y="661356"/>
                    <a:pt x="2930517" y="661356"/>
                  </a:cubicBezTo>
                  <a:lnTo>
                    <a:pt x="23469" y="661356"/>
                  </a:lnTo>
                  <a:cubicBezTo>
                    <a:pt x="10507" y="661356"/>
                    <a:pt x="0" y="650849"/>
                    <a:pt x="0" y="637887"/>
                  </a:cubicBezTo>
                  <a:lnTo>
                    <a:pt x="0" y="23469"/>
                  </a:lnTo>
                  <a:cubicBezTo>
                    <a:pt x="0" y="10507"/>
                    <a:pt x="10507" y="0"/>
                    <a:pt x="23469"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2953986" cy="68993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1508018" y="1385180"/>
            <a:ext cx="5398023" cy="12119041"/>
          </a:xfrm>
          <a:custGeom>
            <a:avLst/>
            <a:gdLst/>
            <a:ahLst/>
            <a:cxnLst/>
            <a:rect r="r" b="b" t="t" l="l"/>
            <a:pathLst>
              <a:path h="12119041" w="5398023">
                <a:moveTo>
                  <a:pt x="0" y="0"/>
                </a:moveTo>
                <a:lnTo>
                  <a:pt x="5398023" y="0"/>
                </a:lnTo>
                <a:lnTo>
                  <a:pt x="5398023" y="12119041"/>
                </a:lnTo>
                <a:lnTo>
                  <a:pt x="0" y="12119041"/>
                </a:lnTo>
                <a:lnTo>
                  <a:pt x="0" y="0"/>
                </a:lnTo>
                <a:close/>
              </a:path>
            </a:pathLst>
          </a:custGeom>
          <a:blipFill>
            <a:blip r:embed="rId2"/>
            <a:stretch>
              <a:fillRect l="0" t="0" r="0" b="0"/>
            </a:stretch>
          </a:blipFill>
        </p:spPr>
      </p:sp>
      <p:sp>
        <p:nvSpPr>
          <p:cNvPr name="TextBox 6" id="6"/>
          <p:cNvSpPr txBox="true"/>
          <p:nvPr/>
        </p:nvSpPr>
        <p:spPr>
          <a:xfrm rot="0">
            <a:off x="6394000" y="2514512"/>
            <a:ext cx="7530401" cy="1618085"/>
          </a:xfrm>
          <a:prstGeom prst="rect">
            <a:avLst/>
          </a:prstGeom>
        </p:spPr>
        <p:txBody>
          <a:bodyPr anchor="t" rtlCol="false" tIns="0" lIns="0" bIns="0" rIns="0">
            <a:spAutoFit/>
          </a:bodyPr>
          <a:lstStyle/>
          <a:p>
            <a:pPr algn="ctr" marL="0" indent="0" lvl="0">
              <a:lnSpc>
                <a:spcPts val="12145"/>
              </a:lnSpc>
              <a:spcBef>
                <a:spcPct val="0"/>
              </a:spcBef>
            </a:pPr>
            <a:r>
              <a:rPr lang="en-US" sz="8800">
                <a:solidFill>
                  <a:srgbClr val="1E5B82"/>
                </a:solidFill>
                <a:latin typeface="Codec Pro Extra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false" rot="0">
            <a:off x="-2150782" y="2756462"/>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28593" y="2377268"/>
            <a:ext cx="2515609" cy="2190240"/>
            <a:chOff x="0" y="0"/>
            <a:chExt cx="828118" cy="721009"/>
          </a:xfrm>
        </p:grpSpPr>
        <p:sp>
          <p:nvSpPr>
            <p:cNvPr name="Freeform 4" id="4"/>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5" id="5"/>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6" id="6"/>
          <p:cNvGrpSpPr/>
          <p:nvPr/>
        </p:nvGrpSpPr>
        <p:grpSpPr>
          <a:xfrm rot="0">
            <a:off x="6231431" y="2377268"/>
            <a:ext cx="2515609" cy="2190240"/>
            <a:chOff x="0" y="0"/>
            <a:chExt cx="828118" cy="721009"/>
          </a:xfrm>
        </p:grpSpPr>
        <p:sp>
          <p:nvSpPr>
            <p:cNvPr name="Freeform 7" id="7"/>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8" id="8"/>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9" id="9"/>
          <p:cNvGrpSpPr/>
          <p:nvPr/>
        </p:nvGrpSpPr>
        <p:grpSpPr>
          <a:xfrm rot="0">
            <a:off x="9537615" y="2348829"/>
            <a:ext cx="2515609" cy="2190240"/>
            <a:chOff x="0" y="0"/>
            <a:chExt cx="828118" cy="721009"/>
          </a:xfrm>
        </p:grpSpPr>
        <p:sp>
          <p:nvSpPr>
            <p:cNvPr name="Freeform 10" id="10"/>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11" id="11"/>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2" id="12"/>
          <p:cNvGrpSpPr/>
          <p:nvPr/>
        </p:nvGrpSpPr>
        <p:grpSpPr>
          <a:xfrm rot="0">
            <a:off x="12843799" y="2348829"/>
            <a:ext cx="2515609" cy="2190240"/>
            <a:chOff x="0" y="0"/>
            <a:chExt cx="828118" cy="721009"/>
          </a:xfrm>
        </p:grpSpPr>
        <p:sp>
          <p:nvSpPr>
            <p:cNvPr name="Freeform 13" id="13"/>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14" id="14"/>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5" id="15"/>
          <p:cNvGrpSpPr/>
          <p:nvPr/>
        </p:nvGrpSpPr>
        <p:grpSpPr>
          <a:xfrm rot="0">
            <a:off x="4514235" y="5143726"/>
            <a:ext cx="2515609" cy="2190240"/>
            <a:chOff x="0" y="0"/>
            <a:chExt cx="828118" cy="721009"/>
          </a:xfrm>
        </p:grpSpPr>
        <p:sp>
          <p:nvSpPr>
            <p:cNvPr name="Freeform 16" id="16"/>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17" id="17"/>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8" id="18"/>
          <p:cNvGrpSpPr/>
          <p:nvPr/>
        </p:nvGrpSpPr>
        <p:grpSpPr>
          <a:xfrm rot="0">
            <a:off x="7880697" y="5143726"/>
            <a:ext cx="2515609" cy="2190240"/>
            <a:chOff x="0" y="0"/>
            <a:chExt cx="828118" cy="721009"/>
          </a:xfrm>
        </p:grpSpPr>
        <p:sp>
          <p:nvSpPr>
            <p:cNvPr name="Freeform 19" id="19"/>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20" id="20"/>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21" id="21"/>
          <p:cNvSpPr/>
          <p:nvPr/>
        </p:nvSpPr>
        <p:spPr>
          <a:xfrm flipH="true" flipV="false" rot="0">
            <a:off x="13954882" y="-4094654"/>
            <a:ext cx="8801775" cy="8633722"/>
          </a:xfrm>
          <a:custGeom>
            <a:avLst/>
            <a:gdLst/>
            <a:ahLst/>
            <a:cxnLst/>
            <a:rect r="r" b="b" t="t" l="l"/>
            <a:pathLst>
              <a:path h="8633722" w="8801775">
                <a:moveTo>
                  <a:pt x="8801775" y="0"/>
                </a:moveTo>
                <a:lnTo>
                  <a:pt x="0" y="0"/>
                </a:lnTo>
                <a:lnTo>
                  <a:pt x="0" y="8633723"/>
                </a:lnTo>
                <a:lnTo>
                  <a:pt x="8801775" y="8633723"/>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3434288" y="2488342"/>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01</a:t>
            </a:r>
          </a:p>
        </p:txBody>
      </p:sp>
      <p:sp>
        <p:nvSpPr>
          <p:cNvPr name="TextBox 23" id="23"/>
          <p:cNvSpPr txBox="true"/>
          <p:nvPr/>
        </p:nvSpPr>
        <p:spPr>
          <a:xfrm rot="0">
            <a:off x="3226613" y="3644511"/>
            <a:ext cx="1920384" cy="349909"/>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Introduction</a:t>
            </a:r>
          </a:p>
        </p:txBody>
      </p:sp>
      <p:sp>
        <p:nvSpPr>
          <p:cNvPr name="TextBox 24" id="24"/>
          <p:cNvSpPr txBox="true"/>
          <p:nvPr/>
        </p:nvSpPr>
        <p:spPr>
          <a:xfrm rot="0">
            <a:off x="6736718" y="2488342"/>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02</a:t>
            </a:r>
          </a:p>
        </p:txBody>
      </p:sp>
      <p:sp>
        <p:nvSpPr>
          <p:cNvPr name="TextBox 25" id="25"/>
          <p:cNvSpPr txBox="true"/>
          <p:nvPr/>
        </p:nvSpPr>
        <p:spPr>
          <a:xfrm rot="0">
            <a:off x="6613351" y="3644511"/>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Problem Statement</a:t>
            </a:r>
          </a:p>
        </p:txBody>
      </p:sp>
      <p:sp>
        <p:nvSpPr>
          <p:cNvPr name="TextBox 26" id="26"/>
          <p:cNvSpPr txBox="true"/>
          <p:nvPr/>
        </p:nvSpPr>
        <p:spPr>
          <a:xfrm rot="0">
            <a:off x="10040963" y="2459903"/>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03</a:t>
            </a:r>
          </a:p>
        </p:txBody>
      </p:sp>
      <p:sp>
        <p:nvSpPr>
          <p:cNvPr name="TextBox 27" id="27"/>
          <p:cNvSpPr txBox="true"/>
          <p:nvPr/>
        </p:nvSpPr>
        <p:spPr>
          <a:xfrm rot="0">
            <a:off x="9739370" y="3616072"/>
            <a:ext cx="2112099"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Data </a:t>
            </a:r>
          </a:p>
          <a:p>
            <a:pPr algn="ctr">
              <a:lnSpc>
                <a:spcPts val="2480"/>
              </a:lnSpc>
            </a:pPr>
            <a:r>
              <a:rPr lang="en-US" sz="2000">
                <a:solidFill>
                  <a:srgbClr val="1E5B82"/>
                </a:solidFill>
                <a:latin typeface="Codec Pro"/>
              </a:rPr>
              <a:t>Collection</a:t>
            </a:r>
          </a:p>
        </p:txBody>
      </p:sp>
      <p:sp>
        <p:nvSpPr>
          <p:cNvPr name="TextBox 28" id="28"/>
          <p:cNvSpPr txBox="true"/>
          <p:nvPr/>
        </p:nvSpPr>
        <p:spPr>
          <a:xfrm rot="0">
            <a:off x="13349086" y="2459903"/>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04</a:t>
            </a:r>
          </a:p>
        </p:txBody>
      </p:sp>
      <p:sp>
        <p:nvSpPr>
          <p:cNvPr name="TextBox 29" id="29"/>
          <p:cNvSpPr txBox="true"/>
          <p:nvPr/>
        </p:nvSpPr>
        <p:spPr>
          <a:xfrm rot="0">
            <a:off x="13141411" y="3616072"/>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Data Preprocessing</a:t>
            </a:r>
          </a:p>
        </p:txBody>
      </p:sp>
      <p:sp>
        <p:nvSpPr>
          <p:cNvPr name="TextBox 30" id="30"/>
          <p:cNvSpPr txBox="true"/>
          <p:nvPr/>
        </p:nvSpPr>
        <p:spPr>
          <a:xfrm rot="0">
            <a:off x="5019114" y="5254800"/>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05</a:t>
            </a:r>
          </a:p>
        </p:txBody>
      </p:sp>
      <p:sp>
        <p:nvSpPr>
          <p:cNvPr name="TextBox 31" id="31"/>
          <p:cNvSpPr txBox="true"/>
          <p:nvPr/>
        </p:nvSpPr>
        <p:spPr>
          <a:xfrm rot="0">
            <a:off x="4811439" y="6410969"/>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Data Augmentation</a:t>
            </a:r>
          </a:p>
        </p:txBody>
      </p:sp>
      <p:sp>
        <p:nvSpPr>
          <p:cNvPr name="TextBox 32" id="32"/>
          <p:cNvSpPr txBox="true"/>
          <p:nvPr/>
        </p:nvSpPr>
        <p:spPr>
          <a:xfrm rot="0">
            <a:off x="8383637" y="5254800"/>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06</a:t>
            </a:r>
          </a:p>
        </p:txBody>
      </p:sp>
      <p:sp>
        <p:nvSpPr>
          <p:cNvPr name="TextBox 33" id="33"/>
          <p:cNvSpPr txBox="true"/>
          <p:nvPr/>
        </p:nvSpPr>
        <p:spPr>
          <a:xfrm rot="0">
            <a:off x="8175962" y="6410969"/>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CNN Model</a:t>
            </a:r>
          </a:p>
          <a:p>
            <a:pPr algn="ctr">
              <a:lnSpc>
                <a:spcPts val="2480"/>
              </a:lnSpc>
            </a:pPr>
            <a:r>
              <a:rPr lang="en-US" sz="2000">
                <a:solidFill>
                  <a:srgbClr val="1E5B82"/>
                </a:solidFill>
                <a:latin typeface="Codec Pro"/>
              </a:rPr>
              <a:t>Development</a:t>
            </a:r>
          </a:p>
        </p:txBody>
      </p:sp>
      <p:sp>
        <p:nvSpPr>
          <p:cNvPr name="TextBox 34" id="34"/>
          <p:cNvSpPr txBox="true"/>
          <p:nvPr/>
        </p:nvSpPr>
        <p:spPr>
          <a:xfrm rot="0">
            <a:off x="5923793" y="560067"/>
            <a:ext cx="6440413" cy="1202568"/>
          </a:xfrm>
          <a:prstGeom prst="rect">
            <a:avLst/>
          </a:prstGeom>
        </p:spPr>
        <p:txBody>
          <a:bodyPr anchor="t" rtlCol="false" tIns="0" lIns="0" bIns="0" rIns="0">
            <a:spAutoFit/>
          </a:bodyPr>
          <a:lstStyle/>
          <a:p>
            <a:pPr algn="ctr">
              <a:lnSpc>
                <a:spcPts val="9054"/>
              </a:lnSpc>
            </a:pPr>
            <a:r>
              <a:rPr lang="en-US" sz="6560">
                <a:solidFill>
                  <a:srgbClr val="1E5B82"/>
                </a:solidFill>
                <a:latin typeface="Codec Pro ExtraBold"/>
              </a:rPr>
              <a:t>Contents</a:t>
            </a:r>
          </a:p>
        </p:txBody>
      </p:sp>
      <p:grpSp>
        <p:nvGrpSpPr>
          <p:cNvPr name="Group 35" id="35"/>
          <p:cNvGrpSpPr/>
          <p:nvPr/>
        </p:nvGrpSpPr>
        <p:grpSpPr>
          <a:xfrm rot="0">
            <a:off x="11244031" y="5143726"/>
            <a:ext cx="2515609" cy="2190240"/>
            <a:chOff x="0" y="0"/>
            <a:chExt cx="828118" cy="721009"/>
          </a:xfrm>
        </p:grpSpPr>
        <p:sp>
          <p:nvSpPr>
            <p:cNvPr name="Freeform 36" id="36"/>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37" id="37"/>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38" id="38"/>
          <p:cNvSpPr txBox="true"/>
          <p:nvPr/>
        </p:nvSpPr>
        <p:spPr>
          <a:xfrm rot="0">
            <a:off x="11746971" y="5254800"/>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07</a:t>
            </a:r>
          </a:p>
        </p:txBody>
      </p:sp>
      <p:sp>
        <p:nvSpPr>
          <p:cNvPr name="TextBox 39" id="39"/>
          <p:cNvSpPr txBox="true"/>
          <p:nvPr/>
        </p:nvSpPr>
        <p:spPr>
          <a:xfrm rot="0">
            <a:off x="11539296" y="6410969"/>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Training &amp; </a:t>
            </a:r>
          </a:p>
          <a:p>
            <a:pPr algn="ctr">
              <a:lnSpc>
                <a:spcPts val="2480"/>
              </a:lnSpc>
            </a:pPr>
            <a:r>
              <a:rPr lang="en-US" sz="2000">
                <a:solidFill>
                  <a:srgbClr val="1E5B82"/>
                </a:solidFill>
                <a:latin typeface="Codec Pro"/>
              </a:rPr>
              <a:t>Evaluation</a:t>
            </a:r>
          </a:p>
        </p:txBody>
      </p:sp>
      <p:grpSp>
        <p:nvGrpSpPr>
          <p:cNvPr name="Group 40" id="40"/>
          <p:cNvGrpSpPr/>
          <p:nvPr/>
        </p:nvGrpSpPr>
        <p:grpSpPr>
          <a:xfrm rot="0">
            <a:off x="6018127" y="7709084"/>
            <a:ext cx="2515609" cy="2190240"/>
            <a:chOff x="0" y="0"/>
            <a:chExt cx="828118" cy="721009"/>
          </a:xfrm>
        </p:grpSpPr>
        <p:sp>
          <p:nvSpPr>
            <p:cNvPr name="Freeform 41" id="41"/>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42" id="42"/>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43" id="43"/>
          <p:cNvSpPr txBox="true"/>
          <p:nvPr/>
        </p:nvSpPr>
        <p:spPr>
          <a:xfrm rot="0">
            <a:off x="6521066" y="7820158"/>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08</a:t>
            </a:r>
          </a:p>
        </p:txBody>
      </p:sp>
      <p:sp>
        <p:nvSpPr>
          <p:cNvPr name="TextBox 44" id="44"/>
          <p:cNvSpPr txBox="true"/>
          <p:nvPr/>
        </p:nvSpPr>
        <p:spPr>
          <a:xfrm rot="0">
            <a:off x="6313392" y="8976327"/>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Web </a:t>
            </a:r>
          </a:p>
          <a:p>
            <a:pPr algn="ctr">
              <a:lnSpc>
                <a:spcPts val="2480"/>
              </a:lnSpc>
            </a:pPr>
            <a:r>
              <a:rPr lang="en-US" sz="2000">
                <a:solidFill>
                  <a:srgbClr val="1E5B82"/>
                </a:solidFill>
                <a:latin typeface="Codec Pro"/>
              </a:rPr>
              <a:t>Application</a:t>
            </a:r>
          </a:p>
        </p:txBody>
      </p:sp>
      <p:grpSp>
        <p:nvGrpSpPr>
          <p:cNvPr name="Group 45" id="45"/>
          <p:cNvGrpSpPr/>
          <p:nvPr/>
        </p:nvGrpSpPr>
        <p:grpSpPr>
          <a:xfrm rot="0">
            <a:off x="9887855" y="7709084"/>
            <a:ext cx="2515609" cy="2190240"/>
            <a:chOff x="0" y="0"/>
            <a:chExt cx="828118" cy="721009"/>
          </a:xfrm>
        </p:grpSpPr>
        <p:sp>
          <p:nvSpPr>
            <p:cNvPr name="Freeform 46" id="46"/>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47" id="47"/>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48" id="48"/>
          <p:cNvSpPr txBox="true"/>
          <p:nvPr/>
        </p:nvSpPr>
        <p:spPr>
          <a:xfrm rot="0">
            <a:off x="10390794" y="7820158"/>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09</a:t>
            </a:r>
          </a:p>
        </p:txBody>
      </p:sp>
      <p:sp>
        <p:nvSpPr>
          <p:cNvPr name="TextBox 49" id="49"/>
          <p:cNvSpPr txBox="true"/>
          <p:nvPr/>
        </p:nvSpPr>
        <p:spPr>
          <a:xfrm rot="0">
            <a:off x="10183120" y="8976327"/>
            <a:ext cx="1920384" cy="349909"/>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Result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5765443">
            <a:off x="11362678" y="5400961"/>
            <a:ext cx="10244634" cy="9179370"/>
          </a:xfrm>
          <a:custGeom>
            <a:avLst/>
            <a:gdLst/>
            <a:ahLst/>
            <a:cxnLst/>
            <a:rect r="r" b="b" t="t" l="l"/>
            <a:pathLst>
              <a:path h="9179370" w="10244634">
                <a:moveTo>
                  <a:pt x="0" y="0"/>
                </a:moveTo>
                <a:lnTo>
                  <a:pt x="10244635" y="0"/>
                </a:lnTo>
                <a:lnTo>
                  <a:pt x="10244635"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45477" y="1286220"/>
            <a:ext cx="12397046" cy="7714559"/>
            <a:chOff x="0" y="0"/>
            <a:chExt cx="16529395" cy="10286079"/>
          </a:xfrm>
        </p:grpSpPr>
        <p:grpSp>
          <p:nvGrpSpPr>
            <p:cNvPr name="Group 4" id="4"/>
            <p:cNvGrpSpPr/>
            <p:nvPr/>
          </p:nvGrpSpPr>
          <p:grpSpPr>
            <a:xfrm rot="0">
              <a:off x="0" y="0"/>
              <a:ext cx="16529395" cy="10286079"/>
              <a:chOff x="0" y="0"/>
              <a:chExt cx="2549538" cy="1586552"/>
            </a:xfrm>
          </p:grpSpPr>
          <p:sp>
            <p:nvSpPr>
              <p:cNvPr name="Freeform 5" id="5"/>
              <p:cNvSpPr/>
              <p:nvPr/>
            </p:nvSpPr>
            <p:spPr>
              <a:xfrm flipH="false" flipV="false" rot="0">
                <a:off x="0" y="0"/>
                <a:ext cx="2549538" cy="1586552"/>
              </a:xfrm>
              <a:custGeom>
                <a:avLst/>
                <a:gdLst/>
                <a:ahLst/>
                <a:cxnLst/>
                <a:rect r="r" b="b" t="t" l="l"/>
                <a:pathLst>
                  <a:path h="1586552" w="2549538">
                    <a:moveTo>
                      <a:pt x="21233" y="0"/>
                    </a:moveTo>
                    <a:lnTo>
                      <a:pt x="2528305" y="0"/>
                    </a:lnTo>
                    <a:cubicBezTo>
                      <a:pt x="2540031" y="0"/>
                      <a:pt x="2549538" y="9506"/>
                      <a:pt x="2549538" y="21233"/>
                    </a:cubicBezTo>
                    <a:lnTo>
                      <a:pt x="2549538" y="1565319"/>
                    </a:lnTo>
                    <a:cubicBezTo>
                      <a:pt x="2549538" y="1577046"/>
                      <a:pt x="2540031" y="1586552"/>
                      <a:pt x="2528305" y="1586552"/>
                    </a:cubicBezTo>
                    <a:lnTo>
                      <a:pt x="21233" y="1586552"/>
                    </a:lnTo>
                    <a:cubicBezTo>
                      <a:pt x="9506" y="1586552"/>
                      <a:pt x="0" y="1577046"/>
                      <a:pt x="0" y="1565319"/>
                    </a:cubicBezTo>
                    <a:lnTo>
                      <a:pt x="0" y="21233"/>
                    </a:lnTo>
                    <a:cubicBezTo>
                      <a:pt x="0" y="9506"/>
                      <a:pt x="9506" y="0"/>
                      <a:pt x="21233" y="0"/>
                    </a:cubicBezTo>
                    <a:close/>
                  </a:path>
                </a:pathLst>
              </a:custGeom>
              <a:solidFill>
                <a:srgbClr val="C4F1FA"/>
              </a:solidFill>
              <a:ln w="38100" cap="rnd">
                <a:solidFill>
                  <a:srgbClr val="1E5B82"/>
                </a:solidFill>
                <a:prstDash val="solid"/>
                <a:round/>
              </a:ln>
            </p:spPr>
          </p:sp>
          <p:sp>
            <p:nvSpPr>
              <p:cNvPr name="TextBox 6" id="6"/>
              <p:cNvSpPr txBox="true"/>
              <p:nvPr/>
            </p:nvSpPr>
            <p:spPr>
              <a:xfrm>
                <a:off x="0" y="-28575"/>
                <a:ext cx="2549538" cy="1615127"/>
              </a:xfrm>
              <a:prstGeom prst="rect">
                <a:avLst/>
              </a:prstGeom>
            </p:spPr>
            <p:txBody>
              <a:bodyPr anchor="ctr" rtlCol="false" tIns="68391" lIns="68391" bIns="68391" rIns="68391"/>
              <a:lstStyle/>
              <a:p>
                <a:pPr algn="ctr" marL="0" indent="0" lvl="0">
                  <a:lnSpc>
                    <a:spcPts val="2541"/>
                  </a:lnSpc>
                  <a:spcBef>
                    <a:spcPct val="0"/>
                  </a:spcBef>
                </a:pPr>
              </a:p>
            </p:txBody>
          </p:sp>
        </p:grpSp>
        <p:sp>
          <p:nvSpPr>
            <p:cNvPr name="TextBox 7" id="7"/>
            <p:cNvSpPr txBox="true"/>
            <p:nvPr/>
          </p:nvSpPr>
          <p:spPr>
            <a:xfrm rot="0">
              <a:off x="1752373" y="755305"/>
              <a:ext cx="13146757" cy="1896602"/>
            </a:xfrm>
            <a:prstGeom prst="rect">
              <a:avLst/>
            </a:prstGeom>
          </p:spPr>
          <p:txBody>
            <a:bodyPr anchor="t" rtlCol="false" tIns="0" lIns="0" bIns="0" rIns="0">
              <a:spAutoFit/>
            </a:bodyPr>
            <a:lstStyle/>
            <a:p>
              <a:pPr algn="ctr">
                <a:lnSpc>
                  <a:spcPts val="11193"/>
                </a:lnSpc>
              </a:pPr>
              <a:r>
                <a:rPr lang="en-US" sz="8111">
                  <a:solidFill>
                    <a:srgbClr val="1E5B82"/>
                  </a:solidFill>
                  <a:latin typeface="Codec Pro ExtraBold"/>
                </a:rPr>
                <a:t>Introduction</a:t>
              </a:r>
            </a:p>
          </p:txBody>
        </p:sp>
        <p:sp>
          <p:nvSpPr>
            <p:cNvPr name="TextBox 8" id="8"/>
            <p:cNvSpPr txBox="true"/>
            <p:nvPr/>
          </p:nvSpPr>
          <p:spPr>
            <a:xfrm rot="0">
              <a:off x="1066625" y="3091102"/>
              <a:ext cx="14518253" cy="5974969"/>
            </a:xfrm>
            <a:prstGeom prst="rect">
              <a:avLst/>
            </a:prstGeom>
          </p:spPr>
          <p:txBody>
            <a:bodyPr anchor="t" rtlCol="false" tIns="0" lIns="0" bIns="0" rIns="0">
              <a:spAutoFit/>
            </a:bodyPr>
            <a:lstStyle/>
            <a:p>
              <a:pPr algn="just">
                <a:lnSpc>
                  <a:spcPts val="2976"/>
                </a:lnSpc>
              </a:pPr>
              <a:r>
                <a:rPr lang="en-US" sz="2400">
                  <a:solidFill>
                    <a:srgbClr val="1E5B82"/>
                  </a:solidFill>
                  <a:latin typeface="Codec Pro"/>
                </a:rPr>
                <a:t>Leukemia poses a global health challenge, with current diagnostic methods relying on manual microscopic analysis of blood samples, which is slow and error-prone. In this project, we utilize deep learning techniques like CNN, ResNet, and VGG to enhance leukemia diagnosis accuracy and efficiency by classifying leukemic cells from normal ones in microscopic images. </a:t>
              </a:r>
            </a:p>
            <a:p>
              <a:pPr algn="just">
                <a:lnSpc>
                  <a:spcPts val="2976"/>
                </a:lnSpc>
              </a:pPr>
            </a:p>
            <a:p>
              <a:pPr algn="just">
                <a:lnSpc>
                  <a:spcPts val="2976"/>
                </a:lnSpc>
              </a:pPr>
              <a:r>
                <a:rPr lang="en-US" sz="2400">
                  <a:solidFill>
                    <a:srgbClr val="1E5B82"/>
                  </a:solidFill>
                  <a:latin typeface="Codec Pro"/>
                </a:rPr>
                <a:t>This endeavor represents a significant advancement, aiming to overcome traditional diagnostic limitations and improve patient outcomes. Through our research, we aim to contribute to leukemia understanding and translate our findings into practical benefits for patients and healthcare providers, envisioning a future of faster, more reliable diagnosis.</a:t>
              </a:r>
            </a:p>
          </p:txBody>
        </p:sp>
      </p:grpSp>
      <p:sp>
        <p:nvSpPr>
          <p:cNvPr name="Freeform 9" id="9"/>
          <p:cNvSpPr/>
          <p:nvPr/>
        </p:nvSpPr>
        <p:spPr>
          <a:xfrm flipH="false" flipV="false" rot="5765443">
            <a:off x="-4530782" y="-5246140"/>
            <a:ext cx="10244634" cy="9179370"/>
          </a:xfrm>
          <a:custGeom>
            <a:avLst/>
            <a:gdLst/>
            <a:ahLst/>
            <a:cxnLst/>
            <a:rect r="r" b="b" t="t" l="l"/>
            <a:pathLst>
              <a:path h="9179370" w="10244634">
                <a:moveTo>
                  <a:pt x="0" y="0"/>
                </a:moveTo>
                <a:lnTo>
                  <a:pt x="10244634" y="0"/>
                </a:lnTo>
                <a:lnTo>
                  <a:pt x="10244634"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5B82"/>
        </a:solidFill>
      </p:bgPr>
    </p:bg>
    <p:spTree>
      <p:nvGrpSpPr>
        <p:cNvPr id="1" name=""/>
        <p:cNvGrpSpPr/>
        <p:nvPr/>
      </p:nvGrpSpPr>
      <p:grpSpPr>
        <a:xfrm>
          <a:off x="0" y="0"/>
          <a:ext cx="0" cy="0"/>
          <a:chOff x="0" y="0"/>
          <a:chExt cx="0" cy="0"/>
        </a:xfrm>
      </p:grpSpPr>
      <p:sp>
        <p:nvSpPr>
          <p:cNvPr name="Freeform 2" id="2"/>
          <p:cNvSpPr/>
          <p:nvPr/>
        </p:nvSpPr>
        <p:spPr>
          <a:xfrm flipH="true" flipV="false" rot="0">
            <a:off x="-3499269" y="4019882"/>
            <a:ext cx="8801775" cy="8633722"/>
          </a:xfrm>
          <a:custGeom>
            <a:avLst/>
            <a:gdLst/>
            <a:ahLst/>
            <a:cxnLst/>
            <a:rect r="r" b="b" t="t" l="l"/>
            <a:pathLst>
              <a:path h="8633722" w="8801775">
                <a:moveTo>
                  <a:pt x="8801776" y="0"/>
                </a:moveTo>
                <a:lnTo>
                  <a:pt x="0" y="0"/>
                </a:lnTo>
                <a:lnTo>
                  <a:pt x="0" y="8633722"/>
                </a:lnTo>
                <a:lnTo>
                  <a:pt x="8801776" y="8633722"/>
                </a:lnTo>
                <a:lnTo>
                  <a:pt x="88017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37735" y="1472275"/>
            <a:ext cx="617170" cy="600455"/>
          </a:xfrm>
          <a:custGeom>
            <a:avLst/>
            <a:gdLst/>
            <a:ahLst/>
            <a:cxnLst/>
            <a:rect r="r" b="b" t="t" l="l"/>
            <a:pathLst>
              <a:path h="600455" w="617170">
                <a:moveTo>
                  <a:pt x="0" y="0"/>
                </a:moveTo>
                <a:lnTo>
                  <a:pt x="617170" y="0"/>
                </a:lnTo>
                <a:lnTo>
                  <a:pt x="617170" y="600455"/>
                </a:lnTo>
                <a:lnTo>
                  <a:pt x="0" y="600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6396289" y="8461503"/>
            <a:ext cx="1069836" cy="1040861"/>
          </a:xfrm>
          <a:custGeom>
            <a:avLst/>
            <a:gdLst/>
            <a:ahLst/>
            <a:cxnLst/>
            <a:rect r="r" b="b" t="t" l="l"/>
            <a:pathLst>
              <a:path h="1040861" w="1069836">
                <a:moveTo>
                  <a:pt x="0" y="0"/>
                </a:moveTo>
                <a:lnTo>
                  <a:pt x="1069836" y="0"/>
                </a:lnTo>
                <a:lnTo>
                  <a:pt x="1069836" y="1040861"/>
                </a:lnTo>
                <a:lnTo>
                  <a:pt x="0" y="10408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true" flipV="false" rot="0">
            <a:off x="14165362" y="-5530259"/>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82966" y="791986"/>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4390" y="8419319"/>
            <a:ext cx="1093799" cy="1064175"/>
          </a:xfrm>
          <a:custGeom>
            <a:avLst/>
            <a:gdLst/>
            <a:ahLst/>
            <a:cxnLst/>
            <a:rect r="r" b="b" t="t" l="l"/>
            <a:pathLst>
              <a:path h="1064175" w="1093799">
                <a:moveTo>
                  <a:pt x="0" y="0"/>
                </a:moveTo>
                <a:lnTo>
                  <a:pt x="1093798" y="0"/>
                </a:lnTo>
                <a:lnTo>
                  <a:pt x="1093798" y="1064175"/>
                </a:lnTo>
                <a:lnTo>
                  <a:pt x="0" y="106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8" id="8"/>
          <p:cNvGrpSpPr/>
          <p:nvPr/>
        </p:nvGrpSpPr>
        <p:grpSpPr>
          <a:xfrm rot="0">
            <a:off x="2425609" y="2518682"/>
            <a:ext cx="13436783" cy="6157214"/>
            <a:chOff x="0" y="0"/>
            <a:chExt cx="17915711" cy="8209619"/>
          </a:xfrm>
        </p:grpSpPr>
        <p:grpSp>
          <p:nvGrpSpPr>
            <p:cNvPr name="Group 9" id="9"/>
            <p:cNvGrpSpPr/>
            <p:nvPr/>
          </p:nvGrpSpPr>
          <p:grpSpPr>
            <a:xfrm rot="0">
              <a:off x="0" y="0"/>
              <a:ext cx="17915711" cy="8209619"/>
              <a:chOff x="0" y="0"/>
              <a:chExt cx="2932565" cy="1343806"/>
            </a:xfrm>
          </p:grpSpPr>
          <p:sp>
            <p:nvSpPr>
              <p:cNvPr name="Freeform 10" id="10"/>
              <p:cNvSpPr/>
              <p:nvPr/>
            </p:nvSpPr>
            <p:spPr>
              <a:xfrm flipH="false" flipV="false" rot="0">
                <a:off x="0" y="0"/>
                <a:ext cx="2932565" cy="1343806"/>
              </a:xfrm>
              <a:custGeom>
                <a:avLst/>
                <a:gdLst/>
                <a:ahLst/>
                <a:cxnLst/>
                <a:rect r="r" b="b" t="t" l="l"/>
                <a:pathLst>
                  <a:path h="1343806" w="2932565">
                    <a:moveTo>
                      <a:pt x="22139" y="0"/>
                    </a:moveTo>
                    <a:lnTo>
                      <a:pt x="2910426" y="0"/>
                    </a:lnTo>
                    <a:cubicBezTo>
                      <a:pt x="2922653" y="0"/>
                      <a:pt x="2932565" y="9912"/>
                      <a:pt x="2932565" y="22139"/>
                    </a:cubicBezTo>
                    <a:lnTo>
                      <a:pt x="2932565" y="1321667"/>
                    </a:lnTo>
                    <a:cubicBezTo>
                      <a:pt x="2932565" y="1327539"/>
                      <a:pt x="2930233" y="1333170"/>
                      <a:pt x="2926081" y="1337322"/>
                    </a:cubicBezTo>
                    <a:cubicBezTo>
                      <a:pt x="2921929" y="1341474"/>
                      <a:pt x="2916298" y="1343806"/>
                      <a:pt x="2910426" y="1343806"/>
                    </a:cubicBezTo>
                    <a:lnTo>
                      <a:pt x="22139" y="1343806"/>
                    </a:lnTo>
                    <a:cubicBezTo>
                      <a:pt x="9912" y="1343806"/>
                      <a:pt x="0" y="1333894"/>
                      <a:pt x="0" y="1321667"/>
                    </a:cubicBezTo>
                    <a:lnTo>
                      <a:pt x="0" y="22139"/>
                    </a:lnTo>
                    <a:cubicBezTo>
                      <a:pt x="0" y="16267"/>
                      <a:pt x="2332" y="10636"/>
                      <a:pt x="6484" y="6484"/>
                    </a:cubicBezTo>
                    <a:cubicBezTo>
                      <a:pt x="10636" y="2332"/>
                      <a:pt x="16267" y="0"/>
                      <a:pt x="22139" y="0"/>
                    </a:cubicBezTo>
                    <a:close/>
                  </a:path>
                </a:pathLst>
              </a:custGeom>
              <a:solidFill>
                <a:srgbClr val="C4F1FA"/>
              </a:solidFill>
              <a:ln w="38100" cap="rnd">
                <a:solidFill>
                  <a:srgbClr val="8FC0DF"/>
                </a:solidFill>
                <a:prstDash val="solid"/>
                <a:round/>
              </a:ln>
            </p:spPr>
          </p:sp>
          <p:sp>
            <p:nvSpPr>
              <p:cNvPr name="TextBox 11" id="11"/>
              <p:cNvSpPr txBox="true"/>
              <p:nvPr/>
            </p:nvSpPr>
            <p:spPr>
              <a:xfrm>
                <a:off x="0" y="-28575"/>
                <a:ext cx="2932565" cy="1372381"/>
              </a:xfrm>
              <a:prstGeom prst="rect">
                <a:avLst/>
              </a:prstGeom>
            </p:spPr>
            <p:txBody>
              <a:bodyPr anchor="ctr" rtlCol="false" tIns="54246" lIns="54246" bIns="54246" rIns="54246"/>
              <a:lstStyle/>
              <a:p>
                <a:pPr algn="ctr" marL="0" indent="0" lvl="0">
                  <a:lnSpc>
                    <a:spcPts val="2541"/>
                  </a:lnSpc>
                  <a:spcBef>
                    <a:spcPct val="0"/>
                  </a:spcBef>
                </a:pPr>
              </a:p>
            </p:txBody>
          </p:sp>
        </p:grpSp>
        <p:sp>
          <p:nvSpPr>
            <p:cNvPr name="TextBox 12" id="12"/>
            <p:cNvSpPr txBox="true"/>
            <p:nvPr/>
          </p:nvSpPr>
          <p:spPr>
            <a:xfrm rot="0">
              <a:off x="3330937" y="895832"/>
              <a:ext cx="11042101" cy="1380140"/>
            </a:xfrm>
            <a:prstGeom prst="rect">
              <a:avLst/>
            </a:prstGeom>
          </p:spPr>
          <p:txBody>
            <a:bodyPr anchor="t" rtlCol="false" tIns="0" lIns="0" bIns="0" rIns="0">
              <a:spAutoFit/>
            </a:bodyPr>
            <a:lstStyle/>
            <a:p>
              <a:pPr algn="ctr">
                <a:lnSpc>
                  <a:spcPts val="7332"/>
                </a:lnSpc>
              </a:pPr>
              <a:r>
                <a:rPr lang="en-US" sz="6546">
                  <a:solidFill>
                    <a:srgbClr val="1E5B82"/>
                  </a:solidFill>
                  <a:latin typeface="Codec Pro ExtraBold"/>
                </a:rPr>
                <a:t>Problem Statement</a:t>
              </a:r>
            </a:p>
          </p:txBody>
        </p:sp>
        <p:sp>
          <p:nvSpPr>
            <p:cNvPr name="TextBox 13" id="13"/>
            <p:cNvSpPr txBox="true"/>
            <p:nvPr/>
          </p:nvSpPr>
          <p:spPr>
            <a:xfrm rot="0">
              <a:off x="840188" y="2675358"/>
              <a:ext cx="16023598" cy="4711614"/>
            </a:xfrm>
            <a:prstGeom prst="rect">
              <a:avLst/>
            </a:prstGeom>
          </p:spPr>
          <p:txBody>
            <a:bodyPr anchor="t" rtlCol="false" tIns="0" lIns="0" bIns="0" rIns="0">
              <a:spAutoFit/>
            </a:bodyPr>
            <a:lstStyle/>
            <a:p>
              <a:pPr algn="just">
                <a:lnSpc>
                  <a:spcPts val="3503"/>
                </a:lnSpc>
              </a:pPr>
              <a:r>
                <a:rPr lang="en-US" sz="2825">
                  <a:solidFill>
                    <a:srgbClr val="1E5B82"/>
                  </a:solidFill>
                  <a:latin typeface="Codec Pro"/>
                </a:rPr>
                <a:t>Manual leukemia diagnosis using microscopic blood sample analysis is slow, error-prone, and inefficient. To address this, we need automated machine learning algorithms capable of accurately distinguishing leukemic cells from healthy ones in microscopic images. Through the development of robust image classification models using deep learning techniques, we aim to enhance the efficiency and accuracy of leukemia diagnosis, leading to improved patient outcomes and reduced mortality rates.</a:t>
              </a:r>
            </a:p>
          </p:txBody>
        </p:sp>
      </p:grpSp>
      <p:sp>
        <p:nvSpPr>
          <p:cNvPr name="Freeform 14" id="14"/>
          <p:cNvSpPr/>
          <p:nvPr/>
        </p:nvSpPr>
        <p:spPr>
          <a:xfrm flipH="false" flipV="false" rot="0">
            <a:off x="901619" y="1472275"/>
            <a:ext cx="2148312" cy="2092814"/>
          </a:xfrm>
          <a:custGeom>
            <a:avLst/>
            <a:gdLst/>
            <a:ahLst/>
            <a:cxnLst/>
            <a:rect r="r" b="b" t="t" l="l"/>
            <a:pathLst>
              <a:path h="2092814" w="2148312">
                <a:moveTo>
                  <a:pt x="0" y="0"/>
                </a:moveTo>
                <a:lnTo>
                  <a:pt x="2148312" y="0"/>
                </a:lnTo>
                <a:lnTo>
                  <a:pt x="2148312" y="2092814"/>
                </a:lnTo>
                <a:lnTo>
                  <a:pt x="0" y="2092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2183543" y="2400450"/>
            <a:ext cx="14052372" cy="1589118"/>
            <a:chOff x="0" y="0"/>
            <a:chExt cx="3600733" cy="407190"/>
          </a:xfrm>
        </p:grpSpPr>
        <p:sp>
          <p:nvSpPr>
            <p:cNvPr name="Freeform 3" id="3"/>
            <p:cNvSpPr/>
            <p:nvPr/>
          </p:nvSpPr>
          <p:spPr>
            <a:xfrm flipH="false" flipV="false" rot="0">
              <a:off x="0" y="0"/>
              <a:ext cx="3600733" cy="407190"/>
            </a:xfrm>
            <a:custGeom>
              <a:avLst/>
              <a:gdLst/>
              <a:ahLst/>
              <a:cxnLst/>
              <a:rect r="r" b="b" t="t" l="l"/>
              <a:pathLst>
                <a:path h="407190" w="3600733">
                  <a:moveTo>
                    <a:pt x="18732" y="0"/>
                  </a:moveTo>
                  <a:lnTo>
                    <a:pt x="3582002" y="0"/>
                  </a:lnTo>
                  <a:cubicBezTo>
                    <a:pt x="3592347" y="0"/>
                    <a:pt x="3600733" y="8386"/>
                    <a:pt x="3600733" y="18732"/>
                  </a:cubicBezTo>
                  <a:lnTo>
                    <a:pt x="3600733" y="388459"/>
                  </a:lnTo>
                  <a:cubicBezTo>
                    <a:pt x="3600733" y="398804"/>
                    <a:pt x="3592347" y="407190"/>
                    <a:pt x="3582002" y="407190"/>
                  </a:cubicBezTo>
                  <a:lnTo>
                    <a:pt x="18732" y="407190"/>
                  </a:lnTo>
                  <a:cubicBezTo>
                    <a:pt x="8386" y="407190"/>
                    <a:pt x="0" y="398804"/>
                    <a:pt x="0" y="388459"/>
                  </a:cubicBezTo>
                  <a:lnTo>
                    <a:pt x="0" y="18732"/>
                  </a:lnTo>
                  <a:cubicBezTo>
                    <a:pt x="0" y="8386"/>
                    <a:pt x="8386" y="0"/>
                    <a:pt x="18732" y="0"/>
                  </a:cubicBezTo>
                  <a:close/>
                </a:path>
              </a:pathLst>
            </a:custGeom>
            <a:solidFill>
              <a:srgbClr val="C4F1FA"/>
            </a:solidFill>
            <a:ln w="38100" cap="rnd">
              <a:solidFill>
                <a:srgbClr val="8FC0DF"/>
              </a:solidFill>
              <a:prstDash val="solid"/>
              <a:round/>
            </a:ln>
          </p:spPr>
        </p:sp>
        <p:sp>
          <p:nvSpPr>
            <p:cNvPr name="TextBox 4" id="4"/>
            <p:cNvSpPr txBox="true"/>
            <p:nvPr/>
          </p:nvSpPr>
          <p:spPr>
            <a:xfrm>
              <a:off x="0" y="-28575"/>
              <a:ext cx="3600733" cy="435765"/>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5" id="5"/>
          <p:cNvGrpSpPr/>
          <p:nvPr/>
        </p:nvGrpSpPr>
        <p:grpSpPr>
          <a:xfrm rot="0">
            <a:off x="1854740" y="2826073"/>
            <a:ext cx="657605" cy="6576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541"/>
                </a:lnSpc>
              </a:pPr>
              <a:r>
                <a:rPr lang="en-US" sz="1815">
                  <a:solidFill>
                    <a:srgbClr val="1E5B82"/>
                  </a:solidFill>
                  <a:latin typeface="Calibri (MS) Bold"/>
                </a:rPr>
                <a:t>01</a:t>
              </a:r>
            </a:p>
          </p:txBody>
        </p:sp>
      </p:grpSp>
      <p:grpSp>
        <p:nvGrpSpPr>
          <p:cNvPr name="Group 8" id="8"/>
          <p:cNvGrpSpPr/>
          <p:nvPr/>
        </p:nvGrpSpPr>
        <p:grpSpPr>
          <a:xfrm rot="0">
            <a:off x="2183543" y="6384969"/>
            <a:ext cx="14052372" cy="1585396"/>
            <a:chOff x="0" y="0"/>
            <a:chExt cx="3600733" cy="406237"/>
          </a:xfrm>
        </p:grpSpPr>
        <p:sp>
          <p:nvSpPr>
            <p:cNvPr name="Freeform 9" id="9"/>
            <p:cNvSpPr/>
            <p:nvPr/>
          </p:nvSpPr>
          <p:spPr>
            <a:xfrm flipH="false" flipV="false" rot="0">
              <a:off x="0" y="0"/>
              <a:ext cx="3600733" cy="406237"/>
            </a:xfrm>
            <a:custGeom>
              <a:avLst/>
              <a:gdLst/>
              <a:ahLst/>
              <a:cxnLst/>
              <a:rect r="r" b="b" t="t" l="l"/>
              <a:pathLst>
                <a:path h="406237" w="3600733">
                  <a:moveTo>
                    <a:pt x="18732" y="0"/>
                  </a:moveTo>
                  <a:lnTo>
                    <a:pt x="3582002" y="0"/>
                  </a:lnTo>
                  <a:cubicBezTo>
                    <a:pt x="3592347" y="0"/>
                    <a:pt x="3600733" y="8386"/>
                    <a:pt x="3600733" y="18732"/>
                  </a:cubicBezTo>
                  <a:lnTo>
                    <a:pt x="3600733" y="387505"/>
                  </a:lnTo>
                  <a:cubicBezTo>
                    <a:pt x="3600733" y="397850"/>
                    <a:pt x="3592347" y="406237"/>
                    <a:pt x="3582002" y="406237"/>
                  </a:cubicBezTo>
                  <a:lnTo>
                    <a:pt x="18732" y="406237"/>
                  </a:lnTo>
                  <a:cubicBezTo>
                    <a:pt x="8386" y="406237"/>
                    <a:pt x="0" y="397850"/>
                    <a:pt x="0" y="387505"/>
                  </a:cubicBezTo>
                  <a:lnTo>
                    <a:pt x="0" y="18732"/>
                  </a:lnTo>
                  <a:cubicBezTo>
                    <a:pt x="0" y="8386"/>
                    <a:pt x="8386" y="0"/>
                    <a:pt x="18732" y="0"/>
                  </a:cubicBezTo>
                  <a:close/>
                </a:path>
              </a:pathLst>
            </a:custGeom>
            <a:solidFill>
              <a:srgbClr val="C4F1FA"/>
            </a:solidFill>
            <a:ln w="38100" cap="rnd">
              <a:solidFill>
                <a:srgbClr val="8FC0DF"/>
              </a:solidFill>
              <a:prstDash val="solid"/>
              <a:round/>
            </a:ln>
          </p:spPr>
        </p:sp>
        <p:sp>
          <p:nvSpPr>
            <p:cNvPr name="TextBox 10" id="10"/>
            <p:cNvSpPr txBox="true"/>
            <p:nvPr/>
          </p:nvSpPr>
          <p:spPr>
            <a:xfrm>
              <a:off x="0" y="-28575"/>
              <a:ext cx="3600733" cy="434812"/>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1" id="11"/>
          <p:cNvGrpSpPr/>
          <p:nvPr/>
        </p:nvGrpSpPr>
        <p:grpSpPr>
          <a:xfrm rot="0">
            <a:off x="1854740" y="6810593"/>
            <a:ext cx="657605" cy="6576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2541"/>
                </a:lnSpc>
              </a:pPr>
              <a:r>
                <a:rPr lang="en-US" sz="1815">
                  <a:solidFill>
                    <a:srgbClr val="1E5B82"/>
                  </a:solidFill>
                  <a:latin typeface="Calibri (MS) Bold"/>
                </a:rPr>
                <a:t>03</a:t>
              </a:r>
            </a:p>
          </p:txBody>
        </p:sp>
      </p:grpSp>
      <p:grpSp>
        <p:nvGrpSpPr>
          <p:cNvPr name="Group 14" id="14"/>
          <p:cNvGrpSpPr/>
          <p:nvPr/>
        </p:nvGrpSpPr>
        <p:grpSpPr>
          <a:xfrm rot="0">
            <a:off x="2183543" y="4399143"/>
            <a:ext cx="14052372" cy="1576252"/>
            <a:chOff x="0" y="0"/>
            <a:chExt cx="3600733" cy="403893"/>
          </a:xfrm>
        </p:grpSpPr>
        <p:sp>
          <p:nvSpPr>
            <p:cNvPr name="Freeform 15" id="15"/>
            <p:cNvSpPr/>
            <p:nvPr/>
          </p:nvSpPr>
          <p:spPr>
            <a:xfrm flipH="false" flipV="false" rot="0">
              <a:off x="0" y="0"/>
              <a:ext cx="3600733" cy="403893"/>
            </a:xfrm>
            <a:custGeom>
              <a:avLst/>
              <a:gdLst/>
              <a:ahLst/>
              <a:cxnLst/>
              <a:rect r="r" b="b" t="t" l="l"/>
              <a:pathLst>
                <a:path h="403893" w="3600733">
                  <a:moveTo>
                    <a:pt x="18732" y="0"/>
                  </a:moveTo>
                  <a:lnTo>
                    <a:pt x="3582002" y="0"/>
                  </a:lnTo>
                  <a:cubicBezTo>
                    <a:pt x="3592347" y="0"/>
                    <a:pt x="3600733" y="8386"/>
                    <a:pt x="3600733" y="18732"/>
                  </a:cubicBezTo>
                  <a:lnTo>
                    <a:pt x="3600733" y="385162"/>
                  </a:lnTo>
                  <a:cubicBezTo>
                    <a:pt x="3600733" y="395507"/>
                    <a:pt x="3592347" y="403893"/>
                    <a:pt x="3582002" y="403893"/>
                  </a:cubicBezTo>
                  <a:lnTo>
                    <a:pt x="18732" y="403893"/>
                  </a:lnTo>
                  <a:cubicBezTo>
                    <a:pt x="8386" y="403893"/>
                    <a:pt x="0" y="395507"/>
                    <a:pt x="0" y="385162"/>
                  </a:cubicBezTo>
                  <a:lnTo>
                    <a:pt x="0" y="18732"/>
                  </a:lnTo>
                  <a:cubicBezTo>
                    <a:pt x="0" y="8386"/>
                    <a:pt x="8386" y="0"/>
                    <a:pt x="18732" y="0"/>
                  </a:cubicBezTo>
                  <a:close/>
                </a:path>
              </a:pathLst>
            </a:custGeom>
            <a:solidFill>
              <a:srgbClr val="C4F1FA"/>
            </a:solidFill>
            <a:ln w="38100" cap="rnd">
              <a:solidFill>
                <a:srgbClr val="8FC0DF"/>
              </a:solidFill>
              <a:prstDash val="solid"/>
              <a:round/>
            </a:ln>
          </p:spPr>
        </p:sp>
        <p:sp>
          <p:nvSpPr>
            <p:cNvPr name="TextBox 16" id="16"/>
            <p:cNvSpPr txBox="true"/>
            <p:nvPr/>
          </p:nvSpPr>
          <p:spPr>
            <a:xfrm>
              <a:off x="0" y="-28575"/>
              <a:ext cx="3600733" cy="432468"/>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7" id="17"/>
          <p:cNvGrpSpPr/>
          <p:nvPr/>
        </p:nvGrpSpPr>
        <p:grpSpPr>
          <a:xfrm rot="0">
            <a:off x="1854740" y="4824766"/>
            <a:ext cx="657605" cy="65760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2541"/>
                </a:lnSpc>
              </a:pPr>
              <a:r>
                <a:rPr lang="en-US" sz="1815">
                  <a:solidFill>
                    <a:srgbClr val="1E5B82"/>
                  </a:solidFill>
                  <a:latin typeface="Calibri (MS) Bold"/>
                </a:rPr>
                <a:t>02</a:t>
              </a:r>
            </a:p>
          </p:txBody>
        </p:sp>
      </p:grpSp>
      <p:grpSp>
        <p:nvGrpSpPr>
          <p:cNvPr name="Group 20" id="20"/>
          <p:cNvGrpSpPr/>
          <p:nvPr/>
        </p:nvGrpSpPr>
        <p:grpSpPr>
          <a:xfrm rot="0">
            <a:off x="2183543" y="8299540"/>
            <a:ext cx="14052372" cy="1576252"/>
            <a:chOff x="0" y="0"/>
            <a:chExt cx="3600733" cy="403893"/>
          </a:xfrm>
        </p:grpSpPr>
        <p:sp>
          <p:nvSpPr>
            <p:cNvPr name="Freeform 21" id="21"/>
            <p:cNvSpPr/>
            <p:nvPr/>
          </p:nvSpPr>
          <p:spPr>
            <a:xfrm flipH="false" flipV="false" rot="0">
              <a:off x="0" y="0"/>
              <a:ext cx="3600733" cy="403893"/>
            </a:xfrm>
            <a:custGeom>
              <a:avLst/>
              <a:gdLst/>
              <a:ahLst/>
              <a:cxnLst/>
              <a:rect r="r" b="b" t="t" l="l"/>
              <a:pathLst>
                <a:path h="403893" w="3600733">
                  <a:moveTo>
                    <a:pt x="18732" y="0"/>
                  </a:moveTo>
                  <a:lnTo>
                    <a:pt x="3582002" y="0"/>
                  </a:lnTo>
                  <a:cubicBezTo>
                    <a:pt x="3592347" y="0"/>
                    <a:pt x="3600733" y="8386"/>
                    <a:pt x="3600733" y="18732"/>
                  </a:cubicBezTo>
                  <a:lnTo>
                    <a:pt x="3600733" y="385162"/>
                  </a:lnTo>
                  <a:cubicBezTo>
                    <a:pt x="3600733" y="395507"/>
                    <a:pt x="3592347" y="403893"/>
                    <a:pt x="3582002" y="403893"/>
                  </a:cubicBezTo>
                  <a:lnTo>
                    <a:pt x="18732" y="403893"/>
                  </a:lnTo>
                  <a:cubicBezTo>
                    <a:pt x="8386" y="403893"/>
                    <a:pt x="0" y="395507"/>
                    <a:pt x="0" y="385162"/>
                  </a:cubicBezTo>
                  <a:lnTo>
                    <a:pt x="0" y="18732"/>
                  </a:lnTo>
                  <a:cubicBezTo>
                    <a:pt x="0" y="8386"/>
                    <a:pt x="8386" y="0"/>
                    <a:pt x="18732" y="0"/>
                  </a:cubicBezTo>
                  <a:close/>
                </a:path>
              </a:pathLst>
            </a:custGeom>
            <a:solidFill>
              <a:srgbClr val="C4F1FA"/>
            </a:solidFill>
            <a:ln w="38100" cap="rnd">
              <a:solidFill>
                <a:srgbClr val="8FC0DF"/>
              </a:solidFill>
              <a:prstDash val="solid"/>
              <a:round/>
            </a:ln>
          </p:spPr>
        </p:sp>
        <p:sp>
          <p:nvSpPr>
            <p:cNvPr name="TextBox 22" id="22"/>
            <p:cNvSpPr txBox="true"/>
            <p:nvPr/>
          </p:nvSpPr>
          <p:spPr>
            <a:xfrm>
              <a:off x="0" y="-28575"/>
              <a:ext cx="3600733" cy="432468"/>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23" id="23"/>
          <p:cNvGrpSpPr/>
          <p:nvPr/>
        </p:nvGrpSpPr>
        <p:grpSpPr>
          <a:xfrm rot="0">
            <a:off x="1854740" y="8725164"/>
            <a:ext cx="657605" cy="65760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25" id="25"/>
            <p:cNvSpPr txBox="true"/>
            <p:nvPr/>
          </p:nvSpPr>
          <p:spPr>
            <a:xfrm>
              <a:off x="76200" y="0"/>
              <a:ext cx="660400" cy="736600"/>
            </a:xfrm>
            <a:prstGeom prst="rect">
              <a:avLst/>
            </a:prstGeom>
          </p:spPr>
          <p:txBody>
            <a:bodyPr anchor="ctr" rtlCol="false" tIns="50800" lIns="50800" bIns="50800" rIns="50800"/>
            <a:lstStyle/>
            <a:p>
              <a:pPr algn="ctr">
                <a:lnSpc>
                  <a:spcPts val="2541"/>
                </a:lnSpc>
              </a:pPr>
              <a:r>
                <a:rPr lang="en-US" sz="1815">
                  <a:solidFill>
                    <a:srgbClr val="1E5B82"/>
                  </a:solidFill>
                  <a:latin typeface="Calibri (MS) Bold"/>
                </a:rPr>
                <a:t>04</a:t>
              </a:r>
            </a:p>
          </p:txBody>
        </p:sp>
      </p:grpSp>
      <p:sp>
        <p:nvSpPr>
          <p:cNvPr name="Freeform 26" id="26"/>
          <p:cNvSpPr/>
          <p:nvPr/>
        </p:nvSpPr>
        <p:spPr>
          <a:xfrm flipH="false" flipV="false" rot="0">
            <a:off x="12715267" y="4859099"/>
            <a:ext cx="859416" cy="723472"/>
          </a:xfrm>
          <a:custGeom>
            <a:avLst/>
            <a:gdLst/>
            <a:ahLst/>
            <a:cxnLst/>
            <a:rect r="r" b="b" t="t" l="l"/>
            <a:pathLst>
              <a:path h="723472" w="859416">
                <a:moveTo>
                  <a:pt x="0" y="0"/>
                </a:moveTo>
                <a:lnTo>
                  <a:pt x="859416" y="0"/>
                </a:lnTo>
                <a:lnTo>
                  <a:pt x="859416" y="723472"/>
                </a:lnTo>
                <a:lnTo>
                  <a:pt x="0" y="723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2497641" y="6687289"/>
            <a:ext cx="885526" cy="980756"/>
          </a:xfrm>
          <a:custGeom>
            <a:avLst/>
            <a:gdLst/>
            <a:ahLst/>
            <a:cxnLst/>
            <a:rect r="r" b="b" t="t" l="l"/>
            <a:pathLst>
              <a:path h="980756" w="885526">
                <a:moveTo>
                  <a:pt x="0" y="0"/>
                </a:moveTo>
                <a:lnTo>
                  <a:pt x="885526" y="0"/>
                </a:lnTo>
                <a:lnTo>
                  <a:pt x="885526" y="980756"/>
                </a:lnTo>
                <a:lnTo>
                  <a:pt x="0" y="980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4424471" y="6636856"/>
            <a:ext cx="1063381" cy="1055647"/>
          </a:xfrm>
          <a:custGeom>
            <a:avLst/>
            <a:gdLst/>
            <a:ahLst/>
            <a:cxnLst/>
            <a:rect r="r" b="b" t="t" l="l"/>
            <a:pathLst>
              <a:path h="1055647" w="1063381">
                <a:moveTo>
                  <a:pt x="0" y="0"/>
                </a:moveTo>
                <a:lnTo>
                  <a:pt x="1063381" y="0"/>
                </a:lnTo>
                <a:lnTo>
                  <a:pt x="1063381" y="1055647"/>
                </a:lnTo>
                <a:lnTo>
                  <a:pt x="0" y="10556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4956162" y="8623579"/>
            <a:ext cx="769541" cy="928174"/>
          </a:xfrm>
          <a:custGeom>
            <a:avLst/>
            <a:gdLst/>
            <a:ahLst/>
            <a:cxnLst/>
            <a:rect r="r" b="b" t="t" l="l"/>
            <a:pathLst>
              <a:path h="928174" w="769541">
                <a:moveTo>
                  <a:pt x="0" y="0"/>
                </a:moveTo>
                <a:lnTo>
                  <a:pt x="769540" y="0"/>
                </a:lnTo>
                <a:lnTo>
                  <a:pt x="769540" y="928174"/>
                </a:lnTo>
                <a:lnTo>
                  <a:pt x="0" y="9281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4724559" y="4791966"/>
            <a:ext cx="763294" cy="790605"/>
          </a:xfrm>
          <a:custGeom>
            <a:avLst/>
            <a:gdLst/>
            <a:ahLst/>
            <a:cxnLst/>
            <a:rect r="r" b="b" t="t" l="l"/>
            <a:pathLst>
              <a:path h="790605" w="763294">
                <a:moveTo>
                  <a:pt x="0" y="0"/>
                </a:moveTo>
                <a:lnTo>
                  <a:pt x="763293" y="0"/>
                </a:lnTo>
                <a:lnTo>
                  <a:pt x="763293" y="790605"/>
                </a:lnTo>
                <a:lnTo>
                  <a:pt x="0" y="7906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1" id="31"/>
          <p:cNvSpPr txBox="true"/>
          <p:nvPr/>
        </p:nvSpPr>
        <p:spPr>
          <a:xfrm rot="0">
            <a:off x="-2153213" y="544990"/>
            <a:ext cx="22594426" cy="1491234"/>
          </a:xfrm>
          <a:prstGeom prst="rect">
            <a:avLst/>
          </a:prstGeom>
        </p:spPr>
        <p:txBody>
          <a:bodyPr anchor="t" rtlCol="false" tIns="0" lIns="0" bIns="0" rIns="0">
            <a:spAutoFit/>
          </a:bodyPr>
          <a:lstStyle/>
          <a:p>
            <a:pPr algn="ctr" marL="0" indent="0" lvl="0">
              <a:lnSpc>
                <a:spcPts val="11177"/>
              </a:lnSpc>
              <a:spcBef>
                <a:spcPct val="0"/>
              </a:spcBef>
            </a:pPr>
            <a:r>
              <a:rPr lang="en-US" sz="8100">
                <a:solidFill>
                  <a:srgbClr val="1E5B82"/>
                </a:solidFill>
                <a:latin typeface="Codec Pro ExtraBold"/>
              </a:rPr>
              <a:t>Data Collection</a:t>
            </a:r>
          </a:p>
        </p:txBody>
      </p:sp>
      <p:sp>
        <p:nvSpPr>
          <p:cNvPr name="TextBox 32" id="32"/>
          <p:cNvSpPr txBox="true"/>
          <p:nvPr/>
        </p:nvSpPr>
        <p:spPr>
          <a:xfrm rot="0">
            <a:off x="2683255" y="2783068"/>
            <a:ext cx="14244646" cy="1206500"/>
          </a:xfrm>
          <a:prstGeom prst="rect">
            <a:avLst/>
          </a:prstGeom>
        </p:spPr>
        <p:txBody>
          <a:bodyPr anchor="t" rtlCol="false" tIns="0" lIns="0" bIns="0" rIns="0">
            <a:spAutoFit/>
          </a:bodyPr>
          <a:lstStyle/>
          <a:p>
            <a:pPr algn="l">
              <a:lnSpc>
                <a:spcPts val="3099"/>
              </a:lnSpc>
            </a:pPr>
            <a:r>
              <a:rPr lang="en-US" sz="2499">
                <a:solidFill>
                  <a:srgbClr val="1E5B82"/>
                </a:solidFill>
                <a:latin typeface="Codec Pro"/>
              </a:rPr>
              <a:t>The dataset was fetched from the website </a:t>
            </a:r>
          </a:p>
          <a:p>
            <a:pPr algn="l">
              <a:lnSpc>
                <a:spcPts val="3099"/>
              </a:lnSpc>
            </a:pPr>
            <a:r>
              <a:rPr lang="en-US" sz="2499">
                <a:solidFill>
                  <a:srgbClr val="1E5B82"/>
                </a:solidFill>
                <a:latin typeface="Codec Pro"/>
              </a:rPr>
              <a:t>‘https://universe.roboflow.com/custom-yolov5-o0hdb/leukemia-cancer-detection’</a:t>
            </a:r>
          </a:p>
          <a:p>
            <a:pPr algn="l">
              <a:lnSpc>
                <a:spcPts val="3099"/>
              </a:lnSpc>
            </a:pPr>
          </a:p>
        </p:txBody>
      </p:sp>
      <p:sp>
        <p:nvSpPr>
          <p:cNvPr name="TextBox 33" id="33"/>
          <p:cNvSpPr txBox="true"/>
          <p:nvPr/>
        </p:nvSpPr>
        <p:spPr>
          <a:xfrm rot="0">
            <a:off x="2683255" y="6589231"/>
            <a:ext cx="9417867" cy="1597025"/>
          </a:xfrm>
          <a:prstGeom prst="rect">
            <a:avLst/>
          </a:prstGeom>
        </p:spPr>
        <p:txBody>
          <a:bodyPr anchor="t" rtlCol="false" tIns="0" lIns="0" bIns="0" rIns="0">
            <a:spAutoFit/>
          </a:bodyPr>
          <a:lstStyle/>
          <a:p>
            <a:pPr algn="l">
              <a:lnSpc>
                <a:spcPts val="3099"/>
              </a:lnSpc>
            </a:pPr>
            <a:r>
              <a:rPr lang="en-US" sz="2499">
                <a:solidFill>
                  <a:srgbClr val="1E5B82"/>
                </a:solidFill>
                <a:latin typeface="Codec Pro"/>
              </a:rPr>
              <a:t>Training Data: 6591 images and labels.</a:t>
            </a:r>
          </a:p>
          <a:p>
            <a:pPr algn="l">
              <a:lnSpc>
                <a:spcPts val="3099"/>
              </a:lnSpc>
            </a:pPr>
            <a:r>
              <a:rPr lang="en-US" sz="2499">
                <a:solidFill>
                  <a:srgbClr val="1E5B82"/>
                </a:solidFill>
                <a:latin typeface="Codec Pro"/>
              </a:rPr>
              <a:t>Testing Data: 312 images and labels.</a:t>
            </a:r>
          </a:p>
          <a:p>
            <a:pPr algn="l">
              <a:lnSpc>
                <a:spcPts val="3099"/>
              </a:lnSpc>
            </a:pPr>
            <a:r>
              <a:rPr lang="en-US" sz="2499">
                <a:solidFill>
                  <a:srgbClr val="1E5B82"/>
                </a:solidFill>
                <a:latin typeface="Codec Pro"/>
              </a:rPr>
              <a:t>Validation Data: 622 images and labels.</a:t>
            </a:r>
          </a:p>
          <a:p>
            <a:pPr algn="l">
              <a:lnSpc>
                <a:spcPts val="3099"/>
              </a:lnSpc>
            </a:pPr>
          </a:p>
        </p:txBody>
      </p:sp>
      <p:sp>
        <p:nvSpPr>
          <p:cNvPr name="TextBox 34" id="34"/>
          <p:cNvSpPr txBox="true"/>
          <p:nvPr/>
        </p:nvSpPr>
        <p:spPr>
          <a:xfrm rot="0">
            <a:off x="2683255" y="4917031"/>
            <a:ext cx="8650533" cy="425450"/>
          </a:xfrm>
          <a:prstGeom prst="rect">
            <a:avLst/>
          </a:prstGeom>
        </p:spPr>
        <p:txBody>
          <a:bodyPr anchor="t" rtlCol="false" tIns="0" lIns="0" bIns="0" rIns="0">
            <a:spAutoFit/>
          </a:bodyPr>
          <a:lstStyle/>
          <a:p>
            <a:pPr algn="l">
              <a:lnSpc>
                <a:spcPts val="3099"/>
              </a:lnSpc>
            </a:pPr>
            <a:r>
              <a:rPr lang="en-US" sz="2499">
                <a:solidFill>
                  <a:srgbClr val="1E5B82"/>
                </a:solidFill>
                <a:latin typeface="Codec Pro"/>
              </a:rPr>
              <a:t>The dataset contains a total of 7535 images and labels.</a:t>
            </a:r>
          </a:p>
        </p:txBody>
      </p:sp>
      <p:sp>
        <p:nvSpPr>
          <p:cNvPr name="TextBox 35" id="35"/>
          <p:cNvSpPr txBox="true"/>
          <p:nvPr/>
        </p:nvSpPr>
        <p:spPr>
          <a:xfrm rot="0">
            <a:off x="2683255" y="8677539"/>
            <a:ext cx="13158242" cy="1206500"/>
          </a:xfrm>
          <a:prstGeom prst="rect">
            <a:avLst/>
          </a:prstGeom>
        </p:spPr>
        <p:txBody>
          <a:bodyPr anchor="t" rtlCol="false" tIns="0" lIns="0" bIns="0" rIns="0">
            <a:spAutoFit/>
          </a:bodyPr>
          <a:lstStyle/>
          <a:p>
            <a:pPr algn="l">
              <a:lnSpc>
                <a:spcPts val="3099"/>
              </a:lnSpc>
            </a:pPr>
            <a:r>
              <a:rPr lang="en-US" sz="2499">
                <a:solidFill>
                  <a:srgbClr val="1E5B82"/>
                </a:solidFill>
                <a:latin typeface="Codec Pro"/>
              </a:rPr>
              <a:t>Images are in standard image formats (e.g., JPG,), while labels are in a format compatible with YOLOv5 object detection framework. </a:t>
            </a:r>
          </a:p>
          <a:p>
            <a:pPr algn="l">
              <a:lnSpc>
                <a:spcPts val="30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765900" y="3888382"/>
            <a:ext cx="3443210" cy="3443210"/>
          </a:xfrm>
          <a:custGeom>
            <a:avLst/>
            <a:gdLst/>
            <a:ahLst/>
            <a:cxnLst/>
            <a:rect r="r" b="b" t="t" l="l"/>
            <a:pathLst>
              <a:path h="3443210" w="3443210">
                <a:moveTo>
                  <a:pt x="0" y="0"/>
                </a:moveTo>
                <a:lnTo>
                  <a:pt x="3443210" y="0"/>
                </a:lnTo>
                <a:lnTo>
                  <a:pt x="3443210" y="3443209"/>
                </a:lnTo>
                <a:lnTo>
                  <a:pt x="0" y="3443209"/>
                </a:lnTo>
                <a:lnTo>
                  <a:pt x="0" y="0"/>
                </a:lnTo>
                <a:close/>
              </a:path>
            </a:pathLst>
          </a:custGeom>
          <a:blipFill>
            <a:blip r:embed="rId2"/>
            <a:stretch>
              <a:fillRect l="0" t="0" r="0" b="0"/>
            </a:stretch>
          </a:blipFill>
        </p:spPr>
      </p:sp>
      <p:sp>
        <p:nvSpPr>
          <p:cNvPr name="Freeform 6" id="6"/>
          <p:cNvSpPr/>
          <p:nvPr/>
        </p:nvSpPr>
        <p:spPr>
          <a:xfrm flipH="false" flipV="false" rot="0">
            <a:off x="3674132" y="7331591"/>
            <a:ext cx="3626746" cy="886042"/>
          </a:xfrm>
          <a:custGeom>
            <a:avLst/>
            <a:gdLst/>
            <a:ahLst/>
            <a:cxnLst/>
            <a:rect r="r" b="b" t="t" l="l"/>
            <a:pathLst>
              <a:path h="886042" w="3626746">
                <a:moveTo>
                  <a:pt x="0" y="0"/>
                </a:moveTo>
                <a:lnTo>
                  <a:pt x="3626746" y="0"/>
                </a:lnTo>
                <a:lnTo>
                  <a:pt x="3626746" y="886043"/>
                </a:lnTo>
                <a:lnTo>
                  <a:pt x="0" y="886043"/>
                </a:lnTo>
                <a:lnTo>
                  <a:pt x="0" y="0"/>
                </a:lnTo>
                <a:close/>
              </a:path>
            </a:pathLst>
          </a:custGeom>
          <a:blipFill>
            <a:blip r:embed="rId3">
              <a:extLst>
                <a:ext uri="{96DAC541-7B7A-43D3-8B79-37D633B846F1}">
                  <asvg:svgBlip xmlns:asvg="http://schemas.microsoft.com/office/drawing/2016/SVG/main" r:embed="rId4"/>
                </a:ext>
              </a:extLst>
            </a:blip>
            <a:stretch>
              <a:fillRect l="0" t="-50347" r="0" b="-67104"/>
            </a:stretch>
          </a:blipFill>
        </p:spPr>
      </p:sp>
      <p:sp>
        <p:nvSpPr>
          <p:cNvPr name="Freeform 7" id="7"/>
          <p:cNvSpPr/>
          <p:nvPr/>
        </p:nvSpPr>
        <p:spPr>
          <a:xfrm flipH="false" flipV="false" rot="0">
            <a:off x="11901245" y="3533349"/>
            <a:ext cx="3844033" cy="3844033"/>
          </a:xfrm>
          <a:custGeom>
            <a:avLst/>
            <a:gdLst/>
            <a:ahLst/>
            <a:cxnLst/>
            <a:rect r="r" b="b" t="t" l="l"/>
            <a:pathLst>
              <a:path h="3844033" w="3844033">
                <a:moveTo>
                  <a:pt x="0" y="0"/>
                </a:moveTo>
                <a:lnTo>
                  <a:pt x="3844034" y="0"/>
                </a:lnTo>
                <a:lnTo>
                  <a:pt x="3844034" y="3844033"/>
                </a:lnTo>
                <a:lnTo>
                  <a:pt x="0" y="3844033"/>
                </a:lnTo>
                <a:lnTo>
                  <a:pt x="0" y="0"/>
                </a:lnTo>
                <a:close/>
              </a:path>
            </a:pathLst>
          </a:custGeom>
          <a:blipFill>
            <a:blip r:embed="rId5"/>
            <a:stretch>
              <a:fillRect l="0" t="0" r="0" b="0"/>
            </a:stretch>
          </a:blipFill>
        </p:spPr>
      </p:sp>
      <p:sp>
        <p:nvSpPr>
          <p:cNvPr name="Freeform 8" id="8"/>
          <p:cNvSpPr/>
          <p:nvPr/>
        </p:nvSpPr>
        <p:spPr>
          <a:xfrm flipH="false" flipV="false" rot="0">
            <a:off x="11660043" y="7377382"/>
            <a:ext cx="4313835" cy="840252"/>
          </a:xfrm>
          <a:custGeom>
            <a:avLst/>
            <a:gdLst/>
            <a:ahLst/>
            <a:cxnLst/>
            <a:rect r="r" b="b" t="t" l="l"/>
            <a:pathLst>
              <a:path h="840252" w="4313835">
                <a:moveTo>
                  <a:pt x="0" y="0"/>
                </a:moveTo>
                <a:lnTo>
                  <a:pt x="4313836" y="0"/>
                </a:lnTo>
                <a:lnTo>
                  <a:pt x="4313836" y="840252"/>
                </a:lnTo>
                <a:lnTo>
                  <a:pt x="0" y="840252"/>
                </a:lnTo>
                <a:lnTo>
                  <a:pt x="0" y="0"/>
                </a:lnTo>
                <a:close/>
              </a:path>
            </a:pathLst>
          </a:custGeom>
          <a:blipFill>
            <a:blip r:embed="rId3">
              <a:extLst>
                <a:ext uri="{96DAC541-7B7A-43D3-8B79-37D633B846F1}">
                  <asvg:svgBlip xmlns:asvg="http://schemas.microsoft.com/office/drawing/2016/SVG/main" r:embed="rId4"/>
                </a:ext>
              </a:extLst>
            </a:blip>
            <a:stretch>
              <a:fillRect l="0" t="-63148" r="0" b="-109593"/>
            </a:stretch>
          </a:blipFill>
        </p:spPr>
      </p:sp>
      <p:sp>
        <p:nvSpPr>
          <p:cNvPr name="Freeform 9" id="9"/>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Preprocessing</a:t>
            </a:r>
          </a:p>
        </p:txBody>
      </p:sp>
      <p:sp>
        <p:nvSpPr>
          <p:cNvPr name="TextBox 11" id="11"/>
          <p:cNvSpPr txBox="true"/>
          <p:nvPr/>
        </p:nvSpPr>
        <p:spPr>
          <a:xfrm rot="0">
            <a:off x="6313245" y="2720318"/>
            <a:ext cx="5661510" cy="462534"/>
          </a:xfrm>
          <a:prstGeom prst="rect">
            <a:avLst/>
          </a:prstGeom>
        </p:spPr>
        <p:txBody>
          <a:bodyPr anchor="t" rtlCol="false" tIns="0" lIns="0" bIns="0" rIns="0">
            <a:spAutoFit/>
          </a:bodyPr>
          <a:lstStyle/>
          <a:p>
            <a:pPr algn="just" marL="582930" indent="-291465" lvl="1">
              <a:lnSpc>
                <a:spcPts val="3347"/>
              </a:lnSpc>
              <a:buAutoNum type="arabicPeriod" startAt="1"/>
            </a:pPr>
            <a:r>
              <a:rPr lang="en-US" sz="2700">
                <a:solidFill>
                  <a:srgbClr val="1E5B82"/>
                </a:solidFill>
                <a:latin typeface="Codec Pro"/>
              </a:rPr>
              <a:t> Auto-orientation of pixel data</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1901245" y="7454608"/>
            <a:ext cx="3831431"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Auto-oriented Image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780644" y="7377264"/>
            <a:ext cx="4314442" cy="840370"/>
          </a:xfrm>
          <a:custGeom>
            <a:avLst/>
            <a:gdLst/>
            <a:ahLst/>
            <a:cxnLst/>
            <a:rect r="r" b="b" t="t" l="l"/>
            <a:pathLst>
              <a:path h="840370" w="4314442">
                <a:moveTo>
                  <a:pt x="0" y="0"/>
                </a:moveTo>
                <a:lnTo>
                  <a:pt x="4314442" y="0"/>
                </a:lnTo>
                <a:lnTo>
                  <a:pt x="4314442" y="840370"/>
                </a:lnTo>
                <a:lnTo>
                  <a:pt x="0" y="840370"/>
                </a:lnTo>
                <a:lnTo>
                  <a:pt x="0" y="0"/>
                </a:lnTo>
                <a:close/>
              </a:path>
            </a:pathLst>
          </a:custGeom>
          <a:blipFill>
            <a:blip r:embed="rId2">
              <a:extLst>
                <a:ext uri="{96DAC541-7B7A-43D3-8B79-37D633B846F1}">
                  <asvg:svgBlip xmlns:asvg="http://schemas.microsoft.com/office/drawing/2016/SVG/main" r:embed="rId3"/>
                </a:ext>
              </a:extLst>
            </a:blip>
            <a:stretch>
              <a:fillRect l="0" t="-63148" r="0" b="-109593"/>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901245" y="3319533"/>
            <a:ext cx="3981531" cy="3981531"/>
          </a:xfrm>
          <a:custGeom>
            <a:avLst/>
            <a:gdLst/>
            <a:ahLst/>
            <a:cxnLst/>
            <a:rect r="r" b="b" t="t" l="l"/>
            <a:pathLst>
              <a:path h="3981531" w="3981531">
                <a:moveTo>
                  <a:pt x="0" y="0"/>
                </a:moveTo>
                <a:lnTo>
                  <a:pt x="3981532" y="0"/>
                </a:lnTo>
                <a:lnTo>
                  <a:pt x="3981532" y="3981531"/>
                </a:lnTo>
                <a:lnTo>
                  <a:pt x="0" y="3981531"/>
                </a:lnTo>
                <a:lnTo>
                  <a:pt x="0" y="0"/>
                </a:lnTo>
                <a:close/>
              </a:path>
            </a:pathLst>
          </a:custGeom>
          <a:blipFill>
            <a:blip r:embed="rId6"/>
            <a:stretch>
              <a:fillRect l="0" t="0" r="0" b="0"/>
            </a:stretch>
          </a:blipFill>
        </p:spPr>
      </p:sp>
      <p:sp>
        <p:nvSpPr>
          <p:cNvPr name="TextBox 9" id="9"/>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Preprocessing</a:t>
            </a:r>
          </a:p>
        </p:txBody>
      </p:sp>
      <p:sp>
        <p:nvSpPr>
          <p:cNvPr name="TextBox 10" id="10"/>
          <p:cNvSpPr txBox="true"/>
          <p:nvPr/>
        </p:nvSpPr>
        <p:spPr>
          <a:xfrm rot="0">
            <a:off x="6625121" y="2673772"/>
            <a:ext cx="5661510"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2. Resizing image (640 X 640)</a:t>
            </a:r>
          </a:p>
        </p:txBody>
      </p:sp>
      <p:sp>
        <p:nvSpPr>
          <p:cNvPr name="TextBox 11" id="11"/>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2" id="12"/>
          <p:cNvSpPr txBox="true"/>
          <p:nvPr/>
        </p:nvSpPr>
        <p:spPr>
          <a:xfrm rot="0">
            <a:off x="12494325" y="7454608"/>
            <a:ext cx="2645271"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Resized Image</a:t>
            </a:r>
          </a:p>
        </p:txBody>
      </p:sp>
      <p:sp>
        <p:nvSpPr>
          <p:cNvPr name="Freeform 13" id="13"/>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780644" y="7377264"/>
            <a:ext cx="4257998" cy="1315301"/>
          </a:xfrm>
          <a:custGeom>
            <a:avLst/>
            <a:gdLst/>
            <a:ahLst/>
            <a:cxnLst/>
            <a:rect r="r" b="b" t="t" l="l"/>
            <a:pathLst>
              <a:path h="1315301" w="4257998">
                <a:moveTo>
                  <a:pt x="0" y="0"/>
                </a:moveTo>
                <a:lnTo>
                  <a:pt x="4257998" y="0"/>
                </a:lnTo>
                <a:lnTo>
                  <a:pt x="4257998" y="1315301"/>
                </a:lnTo>
                <a:lnTo>
                  <a:pt x="0" y="1315301"/>
                </a:lnTo>
                <a:lnTo>
                  <a:pt x="0" y="0"/>
                </a:lnTo>
                <a:close/>
              </a:path>
            </a:pathLst>
          </a:custGeom>
          <a:blipFill>
            <a:blip r:embed="rId2">
              <a:extLst>
                <a:ext uri="{96DAC541-7B7A-43D3-8B79-37D633B846F1}">
                  <asvg:svgBlip xmlns:asvg="http://schemas.microsoft.com/office/drawing/2016/SVG/main" r:embed="rId3"/>
                </a:ext>
              </a:extLst>
            </a:blip>
            <a:stretch>
              <a:fillRect l="0" t="-40346" r="-1325" b="-33913"/>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9" id="9"/>
          <p:cNvSpPr/>
          <p:nvPr/>
        </p:nvSpPr>
        <p:spPr>
          <a:xfrm flipH="false" flipV="false" rot="0">
            <a:off x="11849478" y="3180733"/>
            <a:ext cx="4120331" cy="4120331"/>
          </a:xfrm>
          <a:custGeom>
            <a:avLst/>
            <a:gdLst/>
            <a:ahLst/>
            <a:cxnLst/>
            <a:rect r="r" b="b" t="t" l="l"/>
            <a:pathLst>
              <a:path h="4120331" w="4120331">
                <a:moveTo>
                  <a:pt x="0" y="0"/>
                </a:moveTo>
                <a:lnTo>
                  <a:pt x="4120331" y="0"/>
                </a:lnTo>
                <a:lnTo>
                  <a:pt x="4120331" y="4120331"/>
                </a:lnTo>
                <a:lnTo>
                  <a:pt x="0" y="4120331"/>
                </a:lnTo>
                <a:lnTo>
                  <a:pt x="0" y="0"/>
                </a:lnTo>
                <a:close/>
              </a:path>
            </a:pathLst>
          </a:custGeom>
          <a:blipFill>
            <a:blip r:embed="rId7"/>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1" id="11"/>
          <p:cNvSpPr txBox="true"/>
          <p:nvPr/>
        </p:nvSpPr>
        <p:spPr>
          <a:xfrm rot="0">
            <a:off x="6313245" y="2609349"/>
            <a:ext cx="5661510"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1. 50% probability of horizontal flip</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2200986" y="7488180"/>
            <a:ext cx="3667869" cy="1077595"/>
          </a:xfrm>
          <a:prstGeom prst="rect">
            <a:avLst/>
          </a:prstGeom>
        </p:spPr>
        <p:txBody>
          <a:bodyPr anchor="t" rtlCol="false" tIns="0" lIns="0" bIns="0" rIns="0">
            <a:spAutoFit/>
          </a:bodyPr>
          <a:lstStyle/>
          <a:p>
            <a:pPr algn="ctr">
              <a:lnSpc>
                <a:spcPts val="4129"/>
              </a:lnSpc>
            </a:pPr>
            <a:r>
              <a:rPr lang="en-US" sz="2949">
                <a:solidFill>
                  <a:srgbClr val="1E5B82"/>
                </a:solidFill>
                <a:latin typeface="Codec Pro Bold"/>
              </a:rPr>
              <a:t>Horizontally Flipped </a:t>
            </a:r>
          </a:p>
          <a:p>
            <a:pPr algn="ctr">
              <a:lnSpc>
                <a:spcPts val="4129"/>
              </a:lnSpc>
            </a:pPr>
            <a:r>
              <a:rPr lang="en-US" sz="2949">
                <a:solidFill>
                  <a:srgbClr val="1E5B82"/>
                </a:solidFill>
                <a:latin typeface="Codec Pro Bold"/>
              </a:rPr>
              <a:t>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DAGEK85-O14</dc:identifier>
  <dcterms:modified xsi:type="dcterms:W3CDTF">2011-08-01T06:04:30Z</dcterms:modified>
  <cp:revision>1</cp:revision>
  <dc:title>Lukemia</dc:title>
</cp:coreProperties>
</file>